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8" r:id="rId2"/>
    <p:sldId id="474" r:id="rId3"/>
    <p:sldId id="386" r:id="rId4"/>
    <p:sldId id="372" r:id="rId5"/>
    <p:sldId id="390" r:id="rId6"/>
    <p:sldId id="391" r:id="rId7"/>
    <p:sldId id="475" r:id="rId8"/>
    <p:sldId id="468" r:id="rId9"/>
    <p:sldId id="470" r:id="rId10"/>
    <p:sldId id="469" r:id="rId11"/>
    <p:sldId id="476" r:id="rId12"/>
    <p:sldId id="477" r:id="rId13"/>
    <p:sldId id="380" r:id="rId14"/>
    <p:sldId id="450" r:id="rId15"/>
    <p:sldId id="451" r:id="rId16"/>
    <p:sldId id="447" r:id="rId17"/>
    <p:sldId id="457" r:id="rId18"/>
    <p:sldId id="448" r:id="rId19"/>
    <p:sldId id="458" r:id="rId20"/>
    <p:sldId id="381" r:id="rId21"/>
    <p:sldId id="460" r:id="rId22"/>
    <p:sldId id="459" r:id="rId23"/>
    <p:sldId id="466" r:id="rId24"/>
    <p:sldId id="449" r:id="rId25"/>
    <p:sldId id="461" r:id="rId26"/>
    <p:sldId id="480" r:id="rId27"/>
    <p:sldId id="481" r:id="rId28"/>
    <p:sldId id="482" r:id="rId29"/>
    <p:sldId id="493" r:id="rId30"/>
    <p:sldId id="485" r:id="rId31"/>
    <p:sldId id="489" r:id="rId32"/>
    <p:sldId id="479" r:id="rId33"/>
    <p:sldId id="490" r:id="rId34"/>
    <p:sldId id="491" r:id="rId35"/>
    <p:sldId id="463" r:id="rId36"/>
    <p:sldId id="462" r:id="rId37"/>
    <p:sldId id="464" r:id="rId38"/>
    <p:sldId id="46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66"/>
    <a:srgbClr val="595959"/>
    <a:srgbClr val="FAC6C8"/>
    <a:srgbClr val="F48E93"/>
    <a:srgbClr val="FCEBEC"/>
    <a:srgbClr val="ECE8E4"/>
    <a:srgbClr val="94A4AB"/>
    <a:srgbClr val="F14A38"/>
    <a:srgbClr val="F8F8F8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8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0BB86-B826-4272-8C1B-DF1040C2EDC3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A7B5967-2201-4C69-97EA-304F0A5784AE}">
      <dgm:prSet phldrT="[텍스트]"/>
      <dgm:spPr/>
      <dgm:t>
        <a:bodyPr/>
        <a:lstStyle/>
        <a:p>
          <a:pPr latinLnBrk="1">
            <a:buNone/>
          </a:pPr>
          <a:r>
            <a:rPr lang="ko-KR" altLang="en-US" dirty="0"/>
            <a:t>기대효과</a:t>
          </a:r>
        </a:p>
      </dgm:t>
    </dgm:pt>
    <dgm:pt modelId="{6C6A4851-E62F-4696-A2A0-1DA7BAF1DA4E}" type="parTrans" cxnId="{653EE8C6-2B85-41AC-B3C7-336801BB80D0}">
      <dgm:prSet/>
      <dgm:spPr/>
      <dgm:t>
        <a:bodyPr/>
        <a:lstStyle/>
        <a:p>
          <a:pPr latinLnBrk="1"/>
          <a:endParaRPr lang="ko-KR" altLang="en-US"/>
        </a:p>
      </dgm:t>
    </dgm:pt>
    <dgm:pt modelId="{33A7A6CC-5F89-42DE-9837-B99A9BF53A3D}" type="sibTrans" cxnId="{653EE8C6-2B85-41AC-B3C7-336801BB80D0}">
      <dgm:prSet/>
      <dgm:spPr/>
      <dgm:t>
        <a:bodyPr/>
        <a:lstStyle/>
        <a:p>
          <a:pPr latinLnBrk="1"/>
          <a:endParaRPr lang="ko-KR" altLang="en-US"/>
        </a:p>
      </dgm:t>
    </dgm:pt>
    <dgm:pt modelId="{E354F329-A26B-454D-AE35-9F361380FEFB}">
      <dgm:prSet phldrT="[텍스트]"/>
      <dgm:spPr/>
      <dgm:t>
        <a:bodyPr/>
        <a:lstStyle/>
        <a:p>
          <a:pPr latinLnBrk="1">
            <a:buNone/>
          </a:pPr>
          <a:r>
            <a:rPr lang="ko-KR" altLang="en-US" dirty="0">
              <a:solidFill>
                <a:srgbClr val="595959"/>
              </a:solidFill>
            </a:rPr>
            <a:t>상권 발달 지역 파악이 쉬움</a:t>
          </a:r>
          <a:r>
            <a:rPr lang="en-US" altLang="ko-KR" dirty="0">
              <a:solidFill>
                <a:srgbClr val="595959"/>
              </a:solidFill>
            </a:rPr>
            <a:t> </a:t>
          </a:r>
          <a:endParaRPr lang="ko-KR" altLang="en-US" dirty="0"/>
        </a:p>
      </dgm:t>
    </dgm:pt>
    <dgm:pt modelId="{E1B84CA7-4188-4C53-BD4E-7F5EC92CEACD}" type="parTrans" cxnId="{BAEF2917-B47A-4CA2-8F02-F940930C4F84}">
      <dgm:prSet/>
      <dgm:spPr/>
      <dgm:t>
        <a:bodyPr/>
        <a:lstStyle/>
        <a:p>
          <a:pPr latinLnBrk="1"/>
          <a:endParaRPr lang="ko-KR" altLang="en-US"/>
        </a:p>
      </dgm:t>
    </dgm:pt>
    <dgm:pt modelId="{40923C61-805C-4531-B243-1F49F23D536A}" type="sibTrans" cxnId="{BAEF2917-B47A-4CA2-8F02-F940930C4F84}">
      <dgm:prSet/>
      <dgm:spPr/>
      <dgm:t>
        <a:bodyPr/>
        <a:lstStyle/>
        <a:p>
          <a:pPr latinLnBrk="1"/>
          <a:endParaRPr lang="ko-KR" altLang="en-US"/>
        </a:p>
      </dgm:t>
    </dgm:pt>
    <dgm:pt modelId="{AA20F951-5298-44DF-B5AE-6B8E4C352EF5}">
      <dgm:prSet phldrT="[텍스트]"/>
      <dgm:spPr/>
      <dgm:t>
        <a:bodyPr/>
        <a:lstStyle/>
        <a:p>
          <a:pPr latinLnBrk="1">
            <a:buNone/>
          </a:pPr>
          <a:r>
            <a:rPr lang="ko-KR" altLang="en-US" dirty="0"/>
            <a:t>한계점</a:t>
          </a:r>
        </a:p>
      </dgm:t>
    </dgm:pt>
    <dgm:pt modelId="{C57252C2-7633-4C2E-B936-2326D9AA43E1}" type="parTrans" cxnId="{969275FD-6BC8-472D-870A-7CEC90952C63}">
      <dgm:prSet/>
      <dgm:spPr/>
      <dgm:t>
        <a:bodyPr/>
        <a:lstStyle/>
        <a:p>
          <a:pPr latinLnBrk="1"/>
          <a:endParaRPr lang="ko-KR" altLang="en-US"/>
        </a:p>
      </dgm:t>
    </dgm:pt>
    <dgm:pt modelId="{ED8BF5BB-9F8E-4239-BEBE-00DC139357BD}" type="sibTrans" cxnId="{969275FD-6BC8-472D-870A-7CEC90952C63}">
      <dgm:prSet/>
      <dgm:spPr/>
      <dgm:t>
        <a:bodyPr/>
        <a:lstStyle/>
        <a:p>
          <a:pPr latinLnBrk="1"/>
          <a:endParaRPr lang="ko-KR" altLang="en-US"/>
        </a:p>
      </dgm:t>
    </dgm:pt>
    <dgm:pt modelId="{BE2B3C4C-A31A-4378-8101-52D54E5C3C3E}">
      <dgm:prSet phldrT="[텍스트]"/>
      <dgm:spPr/>
      <dgm:t>
        <a:bodyPr/>
        <a:lstStyle/>
        <a:p>
          <a:pPr latinLnBrk="1">
            <a:buNone/>
          </a:pPr>
          <a:r>
            <a:rPr lang="ko-KR" altLang="en-US" dirty="0">
              <a:solidFill>
                <a:srgbClr val="595959"/>
              </a:solidFill>
            </a:rPr>
            <a:t>인구</a:t>
          </a:r>
          <a:r>
            <a:rPr lang="en-US" altLang="ko-KR" dirty="0">
              <a:solidFill>
                <a:srgbClr val="595959"/>
              </a:solidFill>
            </a:rPr>
            <a:t>, </a:t>
          </a:r>
          <a:r>
            <a:rPr lang="ko-KR" altLang="en-US" dirty="0">
              <a:solidFill>
                <a:srgbClr val="595959"/>
              </a:solidFill>
            </a:rPr>
            <a:t>상권 외 부동산</a:t>
          </a:r>
          <a:r>
            <a:rPr lang="en-US" altLang="ko-KR" dirty="0">
              <a:solidFill>
                <a:srgbClr val="595959"/>
              </a:solidFill>
            </a:rPr>
            <a:t>, </a:t>
          </a:r>
          <a:r>
            <a:rPr lang="ko-KR" altLang="en-US" dirty="0">
              <a:solidFill>
                <a:srgbClr val="595959"/>
              </a:solidFill>
            </a:rPr>
            <a:t>교통</a:t>
          </a:r>
          <a:r>
            <a:rPr lang="en-US" altLang="ko-KR" dirty="0">
              <a:solidFill>
                <a:srgbClr val="595959"/>
              </a:solidFill>
            </a:rPr>
            <a:t>, </a:t>
          </a:r>
          <a:r>
            <a:rPr lang="ko-KR" altLang="en-US" dirty="0">
              <a:solidFill>
                <a:srgbClr val="595959"/>
              </a:solidFill>
            </a:rPr>
            <a:t>지반 상태 등 데이터 부재</a:t>
          </a:r>
          <a:endParaRPr lang="ko-KR" altLang="en-US" dirty="0"/>
        </a:p>
      </dgm:t>
    </dgm:pt>
    <dgm:pt modelId="{1F39327F-523F-484C-9C04-A3BCF3207428}" type="parTrans" cxnId="{431B8C11-E278-4FDE-9E56-903C725E27B5}">
      <dgm:prSet/>
      <dgm:spPr/>
      <dgm:t>
        <a:bodyPr/>
        <a:lstStyle/>
        <a:p>
          <a:pPr latinLnBrk="1"/>
          <a:endParaRPr lang="ko-KR" altLang="en-US"/>
        </a:p>
      </dgm:t>
    </dgm:pt>
    <dgm:pt modelId="{3750CF51-FCC3-4F8E-9A1D-36E0F746E82D}" type="sibTrans" cxnId="{431B8C11-E278-4FDE-9E56-903C725E27B5}">
      <dgm:prSet/>
      <dgm:spPr/>
      <dgm:t>
        <a:bodyPr/>
        <a:lstStyle/>
        <a:p>
          <a:pPr latinLnBrk="1"/>
          <a:endParaRPr lang="ko-KR" altLang="en-US"/>
        </a:p>
      </dgm:t>
    </dgm:pt>
    <dgm:pt modelId="{4745369C-6D67-4A17-AD8D-B7847B011339}">
      <dgm:prSet/>
      <dgm:spPr/>
      <dgm:t>
        <a:bodyPr/>
        <a:lstStyle/>
        <a:p>
          <a:pPr latinLnBrk="1">
            <a:buNone/>
          </a:pPr>
          <a:r>
            <a:rPr lang="ko-KR" altLang="en-US" dirty="0">
              <a:solidFill>
                <a:srgbClr val="595959"/>
              </a:solidFill>
            </a:rPr>
            <a:t>보다 빠른 지하철 노선 운행 가능</a:t>
          </a:r>
          <a:r>
            <a:rPr lang="en-US" altLang="ko-KR" dirty="0">
              <a:solidFill>
                <a:srgbClr val="595959"/>
              </a:solidFill>
            </a:rPr>
            <a:t> </a:t>
          </a:r>
        </a:p>
      </dgm:t>
    </dgm:pt>
    <dgm:pt modelId="{3CD65E31-E1D5-469E-B45C-C7C80A69BC06}" type="parTrans" cxnId="{62CC7DD9-AE9E-414F-BC65-529A7D42FBAA}">
      <dgm:prSet/>
      <dgm:spPr/>
      <dgm:t>
        <a:bodyPr/>
        <a:lstStyle/>
        <a:p>
          <a:pPr latinLnBrk="1"/>
          <a:endParaRPr lang="ko-KR" altLang="en-US"/>
        </a:p>
      </dgm:t>
    </dgm:pt>
    <dgm:pt modelId="{0EC355C2-3F07-4E0E-87E6-57D14938D5C6}" type="sibTrans" cxnId="{62CC7DD9-AE9E-414F-BC65-529A7D42FBAA}">
      <dgm:prSet/>
      <dgm:spPr/>
      <dgm:t>
        <a:bodyPr/>
        <a:lstStyle/>
        <a:p>
          <a:pPr latinLnBrk="1"/>
          <a:endParaRPr lang="ko-KR" altLang="en-US"/>
        </a:p>
      </dgm:t>
    </dgm:pt>
    <dgm:pt modelId="{A59805F7-09DF-4D3F-ADFE-DC8CCF87807D}">
      <dgm:prSet phldrT="[텍스트]"/>
      <dgm:spPr/>
      <dgm:t>
        <a:bodyPr/>
        <a:lstStyle/>
        <a:p>
          <a:pPr latinLnBrk="1">
            <a:buNone/>
          </a:pPr>
          <a:r>
            <a:rPr lang="ko-KR" altLang="en-US" dirty="0">
              <a:solidFill>
                <a:srgbClr val="595959"/>
              </a:solidFill>
            </a:rPr>
            <a:t>대중교통 활성화</a:t>
          </a:r>
          <a:r>
            <a:rPr lang="en-US" altLang="ko-KR" dirty="0">
              <a:solidFill>
                <a:srgbClr val="595959"/>
              </a:solidFill>
            </a:rPr>
            <a:t> </a:t>
          </a:r>
          <a:endParaRPr lang="ko-KR" altLang="en-US" dirty="0"/>
        </a:p>
      </dgm:t>
    </dgm:pt>
    <dgm:pt modelId="{9A941977-5DB0-4B1B-8910-7379DE80EE24}" type="parTrans" cxnId="{98D1DE2B-DC2D-4AE6-9C0E-F401590763FB}">
      <dgm:prSet/>
      <dgm:spPr/>
      <dgm:t>
        <a:bodyPr/>
        <a:lstStyle/>
        <a:p>
          <a:pPr latinLnBrk="1"/>
          <a:endParaRPr lang="ko-KR" altLang="en-US"/>
        </a:p>
      </dgm:t>
    </dgm:pt>
    <dgm:pt modelId="{3F14CCA9-E6AF-4975-A73C-3FC3B431C9BF}" type="sibTrans" cxnId="{98D1DE2B-DC2D-4AE6-9C0E-F401590763FB}">
      <dgm:prSet/>
      <dgm:spPr/>
      <dgm:t>
        <a:bodyPr/>
        <a:lstStyle/>
        <a:p>
          <a:pPr latinLnBrk="1"/>
          <a:endParaRPr lang="ko-KR" altLang="en-US"/>
        </a:p>
      </dgm:t>
    </dgm:pt>
    <dgm:pt modelId="{CE587416-BDE1-47EB-8300-D54A7A489A64}">
      <dgm:prSet phldrT="[텍스트]"/>
      <dgm:spPr/>
      <dgm:t>
        <a:bodyPr/>
        <a:lstStyle/>
        <a:p>
          <a:pPr latinLnBrk="1">
            <a:buNone/>
          </a:pPr>
          <a:r>
            <a:rPr lang="ko-KR" altLang="en-US" dirty="0">
              <a:solidFill>
                <a:srgbClr val="595959"/>
              </a:solidFill>
            </a:rPr>
            <a:t>지자체</a:t>
          </a:r>
          <a:r>
            <a:rPr lang="en-US" altLang="ko-KR" dirty="0">
              <a:solidFill>
                <a:srgbClr val="595959"/>
              </a:solidFill>
            </a:rPr>
            <a:t>,</a:t>
          </a:r>
          <a:r>
            <a:rPr lang="ko-KR" altLang="en-US" dirty="0">
              <a:solidFill>
                <a:srgbClr val="595959"/>
              </a:solidFill>
            </a:rPr>
            <a:t> 정부의 경제적인 손해감소</a:t>
          </a:r>
          <a:r>
            <a:rPr lang="en-US" altLang="ko-KR" dirty="0">
              <a:solidFill>
                <a:srgbClr val="595959"/>
              </a:solidFill>
            </a:rPr>
            <a:t> </a:t>
          </a:r>
          <a:endParaRPr lang="ko-KR" altLang="en-US" dirty="0"/>
        </a:p>
      </dgm:t>
    </dgm:pt>
    <dgm:pt modelId="{9A4B0F78-B1B8-4FBF-90DF-CFFC01BCE6C4}" type="parTrans" cxnId="{16F9982B-DB28-4B9A-9EA5-ED4EA583E7B2}">
      <dgm:prSet/>
      <dgm:spPr/>
      <dgm:t>
        <a:bodyPr/>
        <a:lstStyle/>
        <a:p>
          <a:pPr latinLnBrk="1"/>
          <a:endParaRPr lang="ko-KR" altLang="en-US"/>
        </a:p>
      </dgm:t>
    </dgm:pt>
    <dgm:pt modelId="{3E39FA15-0363-46AD-979D-C1B69086D5E5}" type="sibTrans" cxnId="{16F9982B-DB28-4B9A-9EA5-ED4EA583E7B2}">
      <dgm:prSet/>
      <dgm:spPr/>
      <dgm:t>
        <a:bodyPr/>
        <a:lstStyle/>
        <a:p>
          <a:pPr latinLnBrk="1"/>
          <a:endParaRPr lang="ko-KR" altLang="en-US"/>
        </a:p>
      </dgm:t>
    </dgm:pt>
    <dgm:pt modelId="{E61A212C-58DB-4B09-B04B-0F3DF3F95B4C}" type="pres">
      <dgm:prSet presAssocID="{D5F0BB86-B826-4272-8C1B-DF1040C2EDC3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D4CBAB3B-792D-4FD4-8035-5DFD6E5BDE43}" type="pres">
      <dgm:prSet presAssocID="{D5F0BB86-B826-4272-8C1B-DF1040C2EDC3}" presName="Background" presStyleLbl="bgImgPlace1" presStyleIdx="0" presStyleCnt="1"/>
      <dgm:spPr>
        <a:noFill/>
        <a:ln w="50800">
          <a:solidFill>
            <a:srgbClr val="595959"/>
          </a:solidFill>
        </a:ln>
      </dgm:spPr>
    </dgm:pt>
    <dgm:pt modelId="{38EF9E8A-B08F-4B90-AEEC-FF10FB0276BA}" type="pres">
      <dgm:prSet presAssocID="{D5F0BB86-B826-4272-8C1B-DF1040C2EDC3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66BB65E-D809-4CC4-B56C-EEA253D61F1E}" type="pres">
      <dgm:prSet presAssocID="{D5F0BB86-B826-4272-8C1B-DF1040C2EDC3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EF48452-4633-434F-81BF-C0B0AB8F49F0}" type="pres">
      <dgm:prSet presAssocID="{D5F0BB86-B826-4272-8C1B-DF1040C2EDC3}" presName="Plus" presStyleLbl="alignNode1" presStyleIdx="0" presStyleCnt="2"/>
      <dgm:spPr>
        <a:solidFill>
          <a:srgbClr val="FF6766"/>
        </a:solidFill>
        <a:ln>
          <a:noFill/>
        </a:ln>
      </dgm:spPr>
    </dgm:pt>
    <dgm:pt modelId="{74A4359B-0F27-477B-9465-726F79E74EBE}" type="pres">
      <dgm:prSet presAssocID="{D5F0BB86-B826-4272-8C1B-DF1040C2EDC3}" presName="Minus" presStyleLbl="alignNode1" presStyleIdx="1" presStyleCnt="2"/>
      <dgm:spPr>
        <a:solidFill>
          <a:srgbClr val="FAC6C8"/>
        </a:solidFill>
        <a:ln>
          <a:noFill/>
        </a:ln>
      </dgm:spPr>
    </dgm:pt>
    <dgm:pt modelId="{EC966C84-832E-4549-834B-95A7C5053114}" type="pres">
      <dgm:prSet presAssocID="{D5F0BB86-B826-4272-8C1B-DF1040C2EDC3}" presName="Divider" presStyleLbl="parChTrans1D1" presStyleIdx="0" presStyleCnt="1"/>
      <dgm:spPr>
        <a:ln w="28575">
          <a:solidFill>
            <a:srgbClr val="595959"/>
          </a:solidFill>
        </a:ln>
      </dgm:spPr>
    </dgm:pt>
  </dgm:ptLst>
  <dgm:cxnLst>
    <dgm:cxn modelId="{431B8C11-E278-4FDE-9E56-903C725E27B5}" srcId="{AA20F951-5298-44DF-B5AE-6B8E4C352EF5}" destId="{BE2B3C4C-A31A-4378-8101-52D54E5C3C3E}" srcOrd="0" destOrd="0" parTransId="{1F39327F-523F-484C-9C04-A3BCF3207428}" sibTransId="{3750CF51-FCC3-4F8E-9A1D-36E0F746E82D}"/>
    <dgm:cxn modelId="{21FEC315-9F35-43B8-BBDA-0D14776599F1}" type="presOf" srcId="{AA20F951-5298-44DF-B5AE-6B8E4C352EF5}" destId="{166BB65E-D809-4CC4-B56C-EEA253D61F1E}" srcOrd="0" destOrd="0" presId="urn:microsoft.com/office/officeart/2009/3/layout/PlusandMinus"/>
    <dgm:cxn modelId="{BAEF2917-B47A-4CA2-8F02-F940930C4F84}" srcId="{6A7B5967-2201-4C69-97EA-304F0A5784AE}" destId="{E354F329-A26B-454D-AE35-9F361380FEFB}" srcOrd="0" destOrd="0" parTransId="{E1B84CA7-4188-4C53-BD4E-7F5EC92CEACD}" sibTransId="{40923C61-805C-4531-B243-1F49F23D536A}"/>
    <dgm:cxn modelId="{16F9982B-DB28-4B9A-9EA5-ED4EA583E7B2}" srcId="{6A7B5967-2201-4C69-97EA-304F0A5784AE}" destId="{CE587416-BDE1-47EB-8300-D54A7A489A64}" srcOrd="2" destOrd="0" parTransId="{9A4B0F78-B1B8-4FBF-90DF-CFFC01BCE6C4}" sibTransId="{3E39FA15-0363-46AD-979D-C1B69086D5E5}"/>
    <dgm:cxn modelId="{98D1DE2B-DC2D-4AE6-9C0E-F401590763FB}" srcId="{6A7B5967-2201-4C69-97EA-304F0A5784AE}" destId="{A59805F7-09DF-4D3F-ADFE-DC8CCF87807D}" srcOrd="1" destOrd="0" parTransId="{9A941977-5DB0-4B1B-8910-7379DE80EE24}" sibTransId="{3F14CCA9-E6AF-4975-A73C-3FC3B431C9BF}"/>
    <dgm:cxn modelId="{7C66EF2B-0D1F-459D-A01E-CAF1DC56AEE9}" type="presOf" srcId="{4745369C-6D67-4A17-AD8D-B7847B011339}" destId="{38EF9E8A-B08F-4B90-AEEC-FF10FB0276BA}" srcOrd="0" destOrd="4" presId="urn:microsoft.com/office/officeart/2009/3/layout/PlusandMinus"/>
    <dgm:cxn modelId="{CD52766E-7C35-46FD-B1CC-706D68B7AAE4}" type="presOf" srcId="{A59805F7-09DF-4D3F-ADFE-DC8CCF87807D}" destId="{38EF9E8A-B08F-4B90-AEEC-FF10FB0276BA}" srcOrd="0" destOrd="2" presId="urn:microsoft.com/office/officeart/2009/3/layout/PlusandMinus"/>
    <dgm:cxn modelId="{F8005F57-D0C3-4F82-BDA7-1AA67EA61759}" type="presOf" srcId="{6A7B5967-2201-4C69-97EA-304F0A5784AE}" destId="{38EF9E8A-B08F-4B90-AEEC-FF10FB0276BA}" srcOrd="0" destOrd="0" presId="urn:microsoft.com/office/officeart/2009/3/layout/PlusandMinus"/>
    <dgm:cxn modelId="{B5CFBB78-447A-4ED8-AEF8-8F88F676A0FA}" type="presOf" srcId="{CE587416-BDE1-47EB-8300-D54A7A489A64}" destId="{38EF9E8A-B08F-4B90-AEEC-FF10FB0276BA}" srcOrd="0" destOrd="3" presId="urn:microsoft.com/office/officeart/2009/3/layout/PlusandMinus"/>
    <dgm:cxn modelId="{DDA25096-E2AC-4F4A-A3DF-078C8B094C22}" type="presOf" srcId="{E354F329-A26B-454D-AE35-9F361380FEFB}" destId="{38EF9E8A-B08F-4B90-AEEC-FF10FB0276BA}" srcOrd="0" destOrd="1" presId="urn:microsoft.com/office/officeart/2009/3/layout/PlusandMinus"/>
    <dgm:cxn modelId="{FE7A45AD-9F18-41AA-99BA-679118CA5A8A}" type="presOf" srcId="{BE2B3C4C-A31A-4378-8101-52D54E5C3C3E}" destId="{166BB65E-D809-4CC4-B56C-EEA253D61F1E}" srcOrd="0" destOrd="1" presId="urn:microsoft.com/office/officeart/2009/3/layout/PlusandMinus"/>
    <dgm:cxn modelId="{653EE8C6-2B85-41AC-B3C7-336801BB80D0}" srcId="{D5F0BB86-B826-4272-8C1B-DF1040C2EDC3}" destId="{6A7B5967-2201-4C69-97EA-304F0A5784AE}" srcOrd="0" destOrd="0" parTransId="{6C6A4851-E62F-4696-A2A0-1DA7BAF1DA4E}" sibTransId="{33A7A6CC-5F89-42DE-9837-B99A9BF53A3D}"/>
    <dgm:cxn modelId="{1FE2E2C9-54CD-41AF-B238-233A03485148}" type="presOf" srcId="{D5F0BB86-B826-4272-8C1B-DF1040C2EDC3}" destId="{E61A212C-58DB-4B09-B04B-0F3DF3F95B4C}" srcOrd="0" destOrd="0" presId="urn:microsoft.com/office/officeart/2009/3/layout/PlusandMinus"/>
    <dgm:cxn modelId="{62CC7DD9-AE9E-414F-BC65-529A7D42FBAA}" srcId="{6A7B5967-2201-4C69-97EA-304F0A5784AE}" destId="{4745369C-6D67-4A17-AD8D-B7847B011339}" srcOrd="3" destOrd="0" parTransId="{3CD65E31-E1D5-469E-B45C-C7C80A69BC06}" sibTransId="{0EC355C2-3F07-4E0E-87E6-57D14938D5C6}"/>
    <dgm:cxn modelId="{969275FD-6BC8-472D-870A-7CEC90952C63}" srcId="{D5F0BB86-B826-4272-8C1B-DF1040C2EDC3}" destId="{AA20F951-5298-44DF-B5AE-6B8E4C352EF5}" srcOrd="1" destOrd="0" parTransId="{C57252C2-7633-4C2E-B936-2326D9AA43E1}" sibTransId="{ED8BF5BB-9F8E-4239-BEBE-00DC139357BD}"/>
    <dgm:cxn modelId="{85611C4B-6F63-4890-AFD7-75B87E66AF47}" type="presParOf" srcId="{E61A212C-58DB-4B09-B04B-0F3DF3F95B4C}" destId="{D4CBAB3B-792D-4FD4-8035-5DFD6E5BDE43}" srcOrd="0" destOrd="0" presId="urn:microsoft.com/office/officeart/2009/3/layout/PlusandMinus"/>
    <dgm:cxn modelId="{6565E395-0570-4A57-8168-BDE3B29E468C}" type="presParOf" srcId="{E61A212C-58DB-4B09-B04B-0F3DF3F95B4C}" destId="{38EF9E8A-B08F-4B90-AEEC-FF10FB0276BA}" srcOrd="1" destOrd="0" presId="urn:microsoft.com/office/officeart/2009/3/layout/PlusandMinus"/>
    <dgm:cxn modelId="{55090D6F-319A-4B75-AD4D-2F4E5B74D946}" type="presParOf" srcId="{E61A212C-58DB-4B09-B04B-0F3DF3F95B4C}" destId="{166BB65E-D809-4CC4-B56C-EEA253D61F1E}" srcOrd="2" destOrd="0" presId="urn:microsoft.com/office/officeart/2009/3/layout/PlusandMinus"/>
    <dgm:cxn modelId="{59EB9DAB-44DF-4F99-9C38-DA63902C4213}" type="presParOf" srcId="{E61A212C-58DB-4B09-B04B-0F3DF3F95B4C}" destId="{5EF48452-4633-434F-81BF-C0B0AB8F49F0}" srcOrd="3" destOrd="0" presId="urn:microsoft.com/office/officeart/2009/3/layout/PlusandMinus"/>
    <dgm:cxn modelId="{45C93FA7-A7CB-4FE4-AA3B-228185AF5074}" type="presParOf" srcId="{E61A212C-58DB-4B09-B04B-0F3DF3F95B4C}" destId="{74A4359B-0F27-477B-9465-726F79E74EBE}" srcOrd="4" destOrd="0" presId="urn:microsoft.com/office/officeart/2009/3/layout/PlusandMinus"/>
    <dgm:cxn modelId="{DACF939F-BFAF-4D93-8097-596F7BF50842}" type="presParOf" srcId="{E61A212C-58DB-4B09-B04B-0F3DF3F95B4C}" destId="{EC966C84-832E-4549-834B-95A7C5053114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CBAB3B-792D-4FD4-8035-5DFD6E5BDE43}">
      <dsp:nvSpPr>
        <dsp:cNvPr id="0" name=""/>
        <dsp:cNvSpPr/>
      </dsp:nvSpPr>
      <dsp:spPr>
        <a:xfrm>
          <a:off x="1741240" y="986914"/>
          <a:ext cx="9101678" cy="4703692"/>
        </a:xfrm>
        <a:prstGeom prst="rect">
          <a:avLst/>
        </a:prstGeom>
        <a:noFill/>
        <a:ln w="50800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F9E8A-B08F-4B90-AEEC-FF10FB0276BA}">
      <dsp:nvSpPr>
        <dsp:cNvPr id="0" name=""/>
        <dsp:cNvSpPr/>
      </dsp:nvSpPr>
      <dsp:spPr>
        <a:xfrm>
          <a:off x="2013244" y="1537017"/>
          <a:ext cx="4226526" cy="4023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기대효과</a:t>
          </a: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300" kern="1200" dirty="0">
              <a:solidFill>
                <a:srgbClr val="595959"/>
              </a:solidFill>
            </a:rPr>
            <a:t>상권 발달 지역 파악이 쉬움</a:t>
          </a:r>
          <a:r>
            <a:rPr lang="en-US" altLang="ko-KR" sz="2300" kern="1200" dirty="0">
              <a:solidFill>
                <a:srgbClr val="595959"/>
              </a:solidFill>
            </a:rPr>
            <a:t> </a:t>
          </a:r>
          <a:endParaRPr lang="ko-KR" altLang="en-US" sz="2300" kern="1200" dirty="0"/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300" kern="1200" dirty="0">
              <a:solidFill>
                <a:srgbClr val="595959"/>
              </a:solidFill>
            </a:rPr>
            <a:t>대중교통 활성화</a:t>
          </a:r>
          <a:r>
            <a:rPr lang="en-US" altLang="ko-KR" sz="2300" kern="1200" dirty="0">
              <a:solidFill>
                <a:srgbClr val="595959"/>
              </a:solidFill>
            </a:rPr>
            <a:t> </a:t>
          </a:r>
          <a:endParaRPr lang="ko-KR" altLang="en-US" sz="2300" kern="1200" dirty="0"/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300" kern="1200" dirty="0">
              <a:solidFill>
                <a:srgbClr val="595959"/>
              </a:solidFill>
            </a:rPr>
            <a:t>지자체</a:t>
          </a:r>
          <a:r>
            <a:rPr lang="en-US" altLang="ko-KR" sz="2300" kern="1200" dirty="0">
              <a:solidFill>
                <a:srgbClr val="595959"/>
              </a:solidFill>
            </a:rPr>
            <a:t>,</a:t>
          </a:r>
          <a:r>
            <a:rPr lang="ko-KR" altLang="en-US" sz="2300" kern="1200" dirty="0">
              <a:solidFill>
                <a:srgbClr val="595959"/>
              </a:solidFill>
            </a:rPr>
            <a:t> 정부의 경제적인 손해감소</a:t>
          </a:r>
          <a:r>
            <a:rPr lang="en-US" altLang="ko-KR" sz="2300" kern="1200" dirty="0">
              <a:solidFill>
                <a:srgbClr val="595959"/>
              </a:solidFill>
            </a:rPr>
            <a:t> </a:t>
          </a:r>
          <a:endParaRPr lang="ko-KR" altLang="en-US" sz="2300" kern="1200" dirty="0"/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300" kern="1200" dirty="0">
              <a:solidFill>
                <a:srgbClr val="595959"/>
              </a:solidFill>
            </a:rPr>
            <a:t>보다 빠른 지하철 노선 운행 가능</a:t>
          </a:r>
          <a:r>
            <a:rPr lang="en-US" altLang="ko-KR" sz="2300" kern="1200" dirty="0">
              <a:solidFill>
                <a:srgbClr val="595959"/>
              </a:solidFill>
            </a:rPr>
            <a:t> </a:t>
          </a:r>
        </a:p>
      </dsp:txBody>
      <dsp:txXfrm>
        <a:off x="2013244" y="1537017"/>
        <a:ext cx="4226526" cy="4023951"/>
      </dsp:txXfrm>
    </dsp:sp>
    <dsp:sp modelId="{166BB65E-D809-4CC4-B56C-EEA253D61F1E}">
      <dsp:nvSpPr>
        <dsp:cNvPr id="0" name=""/>
        <dsp:cNvSpPr/>
      </dsp:nvSpPr>
      <dsp:spPr>
        <a:xfrm>
          <a:off x="6333926" y="1537017"/>
          <a:ext cx="4226526" cy="4023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한계점</a:t>
          </a: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2300" kern="1200" dirty="0">
              <a:solidFill>
                <a:srgbClr val="595959"/>
              </a:solidFill>
            </a:rPr>
            <a:t>인구</a:t>
          </a:r>
          <a:r>
            <a:rPr lang="en-US" altLang="ko-KR" sz="2300" kern="1200" dirty="0">
              <a:solidFill>
                <a:srgbClr val="595959"/>
              </a:solidFill>
            </a:rPr>
            <a:t>, </a:t>
          </a:r>
          <a:r>
            <a:rPr lang="ko-KR" altLang="en-US" sz="2300" kern="1200" dirty="0">
              <a:solidFill>
                <a:srgbClr val="595959"/>
              </a:solidFill>
            </a:rPr>
            <a:t>상권 외 부동산</a:t>
          </a:r>
          <a:r>
            <a:rPr lang="en-US" altLang="ko-KR" sz="2300" kern="1200" dirty="0">
              <a:solidFill>
                <a:srgbClr val="595959"/>
              </a:solidFill>
            </a:rPr>
            <a:t>, </a:t>
          </a:r>
          <a:r>
            <a:rPr lang="ko-KR" altLang="en-US" sz="2300" kern="1200" dirty="0">
              <a:solidFill>
                <a:srgbClr val="595959"/>
              </a:solidFill>
            </a:rPr>
            <a:t>교통</a:t>
          </a:r>
          <a:r>
            <a:rPr lang="en-US" altLang="ko-KR" sz="2300" kern="1200" dirty="0">
              <a:solidFill>
                <a:srgbClr val="595959"/>
              </a:solidFill>
            </a:rPr>
            <a:t>, </a:t>
          </a:r>
          <a:r>
            <a:rPr lang="ko-KR" altLang="en-US" sz="2300" kern="1200" dirty="0">
              <a:solidFill>
                <a:srgbClr val="595959"/>
              </a:solidFill>
            </a:rPr>
            <a:t>지반 상태 등 데이터 부재</a:t>
          </a:r>
          <a:endParaRPr lang="ko-KR" altLang="en-US" sz="2300" kern="1200" dirty="0"/>
        </a:p>
      </dsp:txBody>
      <dsp:txXfrm>
        <a:off x="6333926" y="1537017"/>
        <a:ext cx="4226526" cy="4023951"/>
      </dsp:txXfrm>
    </dsp:sp>
    <dsp:sp modelId="{5EF48452-4633-434F-81BF-C0B0AB8F49F0}">
      <dsp:nvSpPr>
        <dsp:cNvPr id="0" name=""/>
        <dsp:cNvSpPr/>
      </dsp:nvSpPr>
      <dsp:spPr>
        <a:xfrm>
          <a:off x="799687" y="45602"/>
          <a:ext cx="1778488" cy="1778488"/>
        </a:xfrm>
        <a:prstGeom prst="plus">
          <a:avLst>
            <a:gd name="adj" fmla="val 32810"/>
          </a:avLst>
        </a:prstGeom>
        <a:solidFill>
          <a:srgbClr val="FF67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4359B-0F27-477B-9465-726F79E74EBE}">
      <dsp:nvSpPr>
        <dsp:cNvPr id="0" name=""/>
        <dsp:cNvSpPr/>
      </dsp:nvSpPr>
      <dsp:spPr>
        <a:xfrm>
          <a:off x="9587514" y="685190"/>
          <a:ext cx="1673871" cy="573621"/>
        </a:xfrm>
        <a:prstGeom prst="rect">
          <a:avLst/>
        </a:prstGeom>
        <a:solidFill>
          <a:srgbClr val="FAC6C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66C84-832E-4549-834B-95A7C5053114}">
      <dsp:nvSpPr>
        <dsp:cNvPr id="0" name=""/>
        <dsp:cNvSpPr/>
      </dsp:nvSpPr>
      <dsp:spPr>
        <a:xfrm>
          <a:off x="6292079" y="1545621"/>
          <a:ext cx="1046" cy="3843260"/>
        </a:xfrm>
        <a:prstGeom prst="line">
          <a:avLst/>
        </a:prstGeom>
        <a:noFill/>
        <a:ln w="28575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2020-01-02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&#45824;&#44396;4&#54840;&#49440;&#51648;&#54616;&#52384;&#45432;&#49440;&#50696;&#49345;&#46020;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30493" y="-615331"/>
            <a:ext cx="15742134" cy="10826223"/>
            <a:chOff x="-230493" y="-648582"/>
            <a:chExt cx="15742134" cy="10826223"/>
          </a:xfrm>
        </p:grpSpPr>
        <p:sp>
          <p:nvSpPr>
            <p:cNvPr id="22" name="원호 21"/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원호 20"/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61311" y="2068589"/>
            <a:ext cx="1988934" cy="2399587"/>
            <a:chOff x="4048611" y="1982042"/>
            <a:chExt cx="1829085" cy="2206734"/>
          </a:xfrm>
        </p:grpSpPr>
        <p:grpSp>
          <p:nvGrpSpPr>
            <p:cNvPr id="4" name="그룹 3"/>
            <p:cNvGrpSpPr/>
            <p:nvPr/>
          </p:nvGrpSpPr>
          <p:grpSpPr>
            <a:xfrm>
              <a:off x="4239111" y="1982042"/>
              <a:ext cx="1035427" cy="1035427"/>
              <a:chOff x="4619136" y="1547173"/>
              <a:chExt cx="1685106" cy="168510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619136" y="1547173"/>
                <a:ext cx="1685106" cy="1685106"/>
              </a:xfrm>
              <a:prstGeom prst="ellipse">
                <a:avLst/>
              </a:prstGeom>
              <a:solidFill>
                <a:srgbClr val="FF676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790956" y="1715682"/>
                <a:ext cx="1348085" cy="1348085"/>
              </a:xfrm>
              <a:prstGeom prst="ellipse">
                <a:avLst/>
              </a:prstGeom>
              <a:solidFill>
                <a:srgbClr val="FF676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4048611" y="2359691"/>
              <a:ext cx="1829085" cy="1829085"/>
            </a:xfrm>
            <a:prstGeom prst="ellipse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3600000">
              <a:off x="4550723" y="2455192"/>
              <a:ext cx="660745" cy="194746"/>
            </a:xfrm>
            <a:custGeom>
              <a:avLst/>
              <a:gdLst>
                <a:gd name="connsiteX0" fmla="*/ 10669 w 921241"/>
                <a:gd name="connsiteY0" fmla="*/ 82917 h 271524"/>
                <a:gd name="connsiteX1" fmla="*/ 135762 w 921241"/>
                <a:gd name="connsiteY1" fmla="*/ 0 h 271524"/>
                <a:gd name="connsiteX2" fmla="*/ 785479 w 921241"/>
                <a:gd name="connsiteY2" fmla="*/ 0 h 271524"/>
                <a:gd name="connsiteX3" fmla="*/ 921241 w 921241"/>
                <a:gd name="connsiteY3" fmla="*/ 135762 h 271524"/>
                <a:gd name="connsiteX4" fmla="*/ 785479 w 921241"/>
                <a:gd name="connsiteY4" fmla="*/ 271524 h 271524"/>
                <a:gd name="connsiteX5" fmla="*/ 341893 w 921241"/>
                <a:gd name="connsiteY5" fmla="*/ 271524 h 271524"/>
                <a:gd name="connsiteX6" fmla="*/ 341893 w 921241"/>
                <a:gd name="connsiteY6" fmla="*/ 259631 h 271524"/>
                <a:gd name="connsiteX7" fmla="*/ 783659 w 921241"/>
                <a:gd name="connsiteY7" fmla="*/ 259632 h 271524"/>
                <a:gd name="connsiteX8" fmla="*/ 907528 w 921241"/>
                <a:gd name="connsiteY8" fmla="*/ 135762 h 271524"/>
                <a:gd name="connsiteX9" fmla="*/ 783659 w 921241"/>
                <a:gd name="connsiteY9" fmla="*/ 11893 h 271524"/>
                <a:gd name="connsiteX10" fmla="*/ 137582 w 921241"/>
                <a:gd name="connsiteY10" fmla="*/ 11893 h 271524"/>
                <a:gd name="connsiteX11" fmla="*/ 13712 w 921241"/>
                <a:gd name="connsiteY11" fmla="*/ 135762 h 271524"/>
                <a:gd name="connsiteX12" fmla="*/ 89366 w 921241"/>
                <a:gd name="connsiteY12" fmla="*/ 249897 h 271524"/>
                <a:gd name="connsiteX13" fmla="*/ 129124 w 921241"/>
                <a:gd name="connsiteY13" fmla="*/ 257924 h 271524"/>
                <a:gd name="connsiteX14" fmla="*/ 129124 w 921241"/>
                <a:gd name="connsiteY14" fmla="*/ 270184 h 271524"/>
                <a:gd name="connsiteX15" fmla="*/ 82917 w 921241"/>
                <a:gd name="connsiteY15" fmla="*/ 260855 h 271524"/>
                <a:gd name="connsiteX16" fmla="*/ 0 w 921241"/>
                <a:gd name="connsiteY16" fmla="*/ 135762 h 271524"/>
                <a:gd name="connsiteX17" fmla="*/ 10669 w 921241"/>
                <a:gd name="connsiteY17" fmla="*/ 82917 h 27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1241" h="271524">
                  <a:moveTo>
                    <a:pt x="10669" y="82917"/>
                  </a:moveTo>
                  <a:cubicBezTo>
                    <a:pt x="31279" y="34190"/>
                    <a:pt x="79528" y="0"/>
                    <a:pt x="135762" y="0"/>
                  </a:cubicBezTo>
                  <a:lnTo>
                    <a:pt x="785479" y="0"/>
                  </a:lnTo>
                  <a:cubicBezTo>
                    <a:pt x="860458" y="0"/>
                    <a:pt x="921241" y="60783"/>
                    <a:pt x="921241" y="135762"/>
                  </a:cubicBezTo>
                  <a:cubicBezTo>
                    <a:pt x="921241" y="210741"/>
                    <a:pt x="860458" y="271524"/>
                    <a:pt x="785479" y="271524"/>
                  </a:cubicBezTo>
                  <a:lnTo>
                    <a:pt x="341893" y="271524"/>
                  </a:lnTo>
                  <a:lnTo>
                    <a:pt x="341893" y="259631"/>
                  </a:lnTo>
                  <a:lnTo>
                    <a:pt x="783659" y="259632"/>
                  </a:lnTo>
                  <a:cubicBezTo>
                    <a:pt x="852070" y="259631"/>
                    <a:pt x="907528" y="204173"/>
                    <a:pt x="907528" y="135762"/>
                  </a:cubicBezTo>
                  <a:cubicBezTo>
                    <a:pt x="907528" y="67351"/>
                    <a:pt x="852070" y="11892"/>
                    <a:pt x="783659" y="11893"/>
                  </a:cubicBezTo>
                  <a:lnTo>
                    <a:pt x="137582" y="11893"/>
                  </a:lnTo>
                  <a:cubicBezTo>
                    <a:pt x="69170" y="11893"/>
                    <a:pt x="13712" y="67351"/>
                    <a:pt x="13712" y="135762"/>
                  </a:cubicBezTo>
                  <a:cubicBezTo>
                    <a:pt x="13713" y="187071"/>
                    <a:pt x="44908" y="231093"/>
                    <a:pt x="89366" y="249897"/>
                  </a:cubicBezTo>
                  <a:lnTo>
                    <a:pt x="129124" y="257924"/>
                  </a:lnTo>
                  <a:lnTo>
                    <a:pt x="129124" y="270184"/>
                  </a:lnTo>
                  <a:lnTo>
                    <a:pt x="82917" y="260855"/>
                  </a:lnTo>
                  <a:cubicBezTo>
                    <a:pt x="34190" y="240245"/>
                    <a:pt x="0" y="191996"/>
                    <a:pt x="0" y="135762"/>
                  </a:cubicBezTo>
                  <a:cubicBezTo>
                    <a:pt x="0" y="117017"/>
                    <a:pt x="3799" y="99160"/>
                    <a:pt x="10669" y="829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432543" y="2875389"/>
            <a:ext cx="4939364" cy="113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i="1" dirty="0">
                <a:solidFill>
                  <a:schemeClr val="bg1"/>
                </a:solidFill>
              </a:rPr>
              <a:t>TEAM  </a:t>
            </a:r>
            <a:r>
              <a:rPr lang="ko-KR" altLang="en-US" sz="3600" b="1" i="1" dirty="0" err="1">
                <a:solidFill>
                  <a:srgbClr val="FF6766"/>
                </a:solidFill>
              </a:rPr>
              <a:t>주댕이</a:t>
            </a:r>
            <a:endParaRPr lang="en-US" altLang="ko-KR" sz="3600" b="1" i="1" dirty="0">
              <a:solidFill>
                <a:srgbClr val="FF676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서대웅  </a:t>
            </a:r>
            <a:r>
              <a:rPr lang="ko-KR" altLang="en-US" sz="1050" dirty="0" err="1">
                <a:solidFill>
                  <a:schemeClr val="bg1"/>
                </a:solidFill>
              </a:rPr>
              <a:t>정순익</a:t>
            </a:r>
            <a:r>
              <a:rPr lang="ko-KR" altLang="en-US" sz="1050" dirty="0">
                <a:solidFill>
                  <a:schemeClr val="bg1"/>
                </a:solidFill>
              </a:rPr>
              <a:t>  </a:t>
            </a:r>
            <a:r>
              <a:rPr lang="ko-KR" altLang="en-US" sz="1050" dirty="0" err="1">
                <a:solidFill>
                  <a:schemeClr val="bg1"/>
                </a:solidFill>
              </a:rPr>
              <a:t>박주홍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rgbClr val="FF67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2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30493" y="-648582"/>
            <a:ext cx="15742134" cy="10826223"/>
            <a:chOff x="-230493" y="-648582"/>
            <a:chExt cx="15742134" cy="10826223"/>
          </a:xfrm>
        </p:grpSpPr>
        <p:sp>
          <p:nvSpPr>
            <p:cNvPr id="22" name="원호 21"/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원호 20"/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원호 24"/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61311" y="2068589"/>
            <a:ext cx="1988934" cy="2399587"/>
            <a:chOff x="4048611" y="1982042"/>
            <a:chExt cx="1829085" cy="2206734"/>
          </a:xfrm>
        </p:grpSpPr>
        <p:grpSp>
          <p:nvGrpSpPr>
            <p:cNvPr id="4" name="그룹 3"/>
            <p:cNvGrpSpPr/>
            <p:nvPr/>
          </p:nvGrpSpPr>
          <p:grpSpPr>
            <a:xfrm>
              <a:off x="4239111" y="1982042"/>
              <a:ext cx="1035427" cy="1035427"/>
              <a:chOff x="4619136" y="1547173"/>
              <a:chExt cx="1685106" cy="1685106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619136" y="1547173"/>
                <a:ext cx="1685106" cy="1685106"/>
              </a:xfrm>
              <a:prstGeom prst="ellipse">
                <a:avLst/>
              </a:prstGeom>
              <a:solidFill>
                <a:srgbClr val="FF676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790956" y="1715682"/>
                <a:ext cx="1348085" cy="1348085"/>
              </a:xfrm>
              <a:prstGeom prst="ellipse">
                <a:avLst/>
              </a:prstGeom>
              <a:solidFill>
                <a:srgbClr val="FF676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4048611" y="2359691"/>
              <a:ext cx="1829085" cy="1829085"/>
            </a:xfrm>
            <a:prstGeom prst="ellipse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3600000">
              <a:off x="4550723" y="2455192"/>
              <a:ext cx="660745" cy="194746"/>
            </a:xfrm>
            <a:custGeom>
              <a:avLst/>
              <a:gdLst>
                <a:gd name="connsiteX0" fmla="*/ 10669 w 921241"/>
                <a:gd name="connsiteY0" fmla="*/ 82917 h 271524"/>
                <a:gd name="connsiteX1" fmla="*/ 135762 w 921241"/>
                <a:gd name="connsiteY1" fmla="*/ 0 h 271524"/>
                <a:gd name="connsiteX2" fmla="*/ 785479 w 921241"/>
                <a:gd name="connsiteY2" fmla="*/ 0 h 271524"/>
                <a:gd name="connsiteX3" fmla="*/ 921241 w 921241"/>
                <a:gd name="connsiteY3" fmla="*/ 135762 h 271524"/>
                <a:gd name="connsiteX4" fmla="*/ 785479 w 921241"/>
                <a:gd name="connsiteY4" fmla="*/ 271524 h 271524"/>
                <a:gd name="connsiteX5" fmla="*/ 341893 w 921241"/>
                <a:gd name="connsiteY5" fmla="*/ 271524 h 271524"/>
                <a:gd name="connsiteX6" fmla="*/ 341893 w 921241"/>
                <a:gd name="connsiteY6" fmla="*/ 259631 h 271524"/>
                <a:gd name="connsiteX7" fmla="*/ 783659 w 921241"/>
                <a:gd name="connsiteY7" fmla="*/ 259632 h 271524"/>
                <a:gd name="connsiteX8" fmla="*/ 907528 w 921241"/>
                <a:gd name="connsiteY8" fmla="*/ 135762 h 271524"/>
                <a:gd name="connsiteX9" fmla="*/ 783659 w 921241"/>
                <a:gd name="connsiteY9" fmla="*/ 11893 h 271524"/>
                <a:gd name="connsiteX10" fmla="*/ 137582 w 921241"/>
                <a:gd name="connsiteY10" fmla="*/ 11893 h 271524"/>
                <a:gd name="connsiteX11" fmla="*/ 13712 w 921241"/>
                <a:gd name="connsiteY11" fmla="*/ 135762 h 271524"/>
                <a:gd name="connsiteX12" fmla="*/ 89366 w 921241"/>
                <a:gd name="connsiteY12" fmla="*/ 249897 h 271524"/>
                <a:gd name="connsiteX13" fmla="*/ 129124 w 921241"/>
                <a:gd name="connsiteY13" fmla="*/ 257924 h 271524"/>
                <a:gd name="connsiteX14" fmla="*/ 129124 w 921241"/>
                <a:gd name="connsiteY14" fmla="*/ 270184 h 271524"/>
                <a:gd name="connsiteX15" fmla="*/ 82917 w 921241"/>
                <a:gd name="connsiteY15" fmla="*/ 260855 h 271524"/>
                <a:gd name="connsiteX16" fmla="*/ 0 w 921241"/>
                <a:gd name="connsiteY16" fmla="*/ 135762 h 271524"/>
                <a:gd name="connsiteX17" fmla="*/ 10669 w 921241"/>
                <a:gd name="connsiteY17" fmla="*/ 82917 h 27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1241" h="271524">
                  <a:moveTo>
                    <a:pt x="10669" y="82917"/>
                  </a:moveTo>
                  <a:cubicBezTo>
                    <a:pt x="31279" y="34190"/>
                    <a:pt x="79528" y="0"/>
                    <a:pt x="135762" y="0"/>
                  </a:cubicBezTo>
                  <a:lnTo>
                    <a:pt x="785479" y="0"/>
                  </a:lnTo>
                  <a:cubicBezTo>
                    <a:pt x="860458" y="0"/>
                    <a:pt x="921241" y="60783"/>
                    <a:pt x="921241" y="135762"/>
                  </a:cubicBezTo>
                  <a:cubicBezTo>
                    <a:pt x="921241" y="210741"/>
                    <a:pt x="860458" y="271524"/>
                    <a:pt x="785479" y="271524"/>
                  </a:cubicBezTo>
                  <a:lnTo>
                    <a:pt x="341893" y="271524"/>
                  </a:lnTo>
                  <a:lnTo>
                    <a:pt x="341893" y="259631"/>
                  </a:lnTo>
                  <a:lnTo>
                    <a:pt x="783659" y="259632"/>
                  </a:lnTo>
                  <a:cubicBezTo>
                    <a:pt x="852070" y="259631"/>
                    <a:pt x="907528" y="204173"/>
                    <a:pt x="907528" y="135762"/>
                  </a:cubicBezTo>
                  <a:cubicBezTo>
                    <a:pt x="907528" y="67351"/>
                    <a:pt x="852070" y="11892"/>
                    <a:pt x="783659" y="11893"/>
                  </a:cubicBezTo>
                  <a:lnTo>
                    <a:pt x="137582" y="11893"/>
                  </a:lnTo>
                  <a:cubicBezTo>
                    <a:pt x="69170" y="11893"/>
                    <a:pt x="13712" y="67351"/>
                    <a:pt x="13712" y="135762"/>
                  </a:cubicBezTo>
                  <a:cubicBezTo>
                    <a:pt x="13713" y="187071"/>
                    <a:pt x="44908" y="231093"/>
                    <a:pt x="89366" y="249897"/>
                  </a:cubicBezTo>
                  <a:lnTo>
                    <a:pt x="129124" y="257924"/>
                  </a:lnTo>
                  <a:lnTo>
                    <a:pt x="129124" y="270184"/>
                  </a:lnTo>
                  <a:lnTo>
                    <a:pt x="82917" y="260855"/>
                  </a:lnTo>
                  <a:cubicBezTo>
                    <a:pt x="34190" y="240245"/>
                    <a:pt x="0" y="191996"/>
                    <a:pt x="0" y="135762"/>
                  </a:cubicBezTo>
                  <a:cubicBezTo>
                    <a:pt x="0" y="117017"/>
                    <a:pt x="3799" y="99160"/>
                    <a:pt x="10669" y="829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467029" y="2974655"/>
            <a:ext cx="9128694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1" dirty="0">
                <a:solidFill>
                  <a:srgbClr val="FF6766"/>
                </a:solidFill>
              </a:rPr>
              <a:t>공공데이터 </a:t>
            </a:r>
            <a:r>
              <a:rPr lang="ko-KR" altLang="en-US" sz="3600" b="1" i="1" dirty="0">
                <a:solidFill>
                  <a:schemeClr val="bg1"/>
                </a:solidFill>
              </a:rPr>
              <a:t>분석을 통</a:t>
            </a:r>
            <a:r>
              <a:rPr lang="ko-KR" altLang="en-US" sz="3600" b="1" i="1" dirty="0">
                <a:solidFill>
                  <a:srgbClr val="FF6766"/>
                </a:solidFill>
              </a:rPr>
              <a:t>한</a:t>
            </a:r>
            <a:endParaRPr lang="en-US" altLang="ko-KR" sz="3600" b="1" i="1" dirty="0">
              <a:solidFill>
                <a:srgbClr val="FF67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3600" b="1" i="1" dirty="0">
                <a:solidFill>
                  <a:srgbClr val="FF6766"/>
                </a:solidFill>
              </a:rPr>
              <a:t>                             </a:t>
            </a:r>
            <a:r>
              <a:rPr lang="ko-KR" altLang="en-US" sz="3600" b="1" i="1" dirty="0">
                <a:solidFill>
                  <a:srgbClr val="FF6766"/>
                </a:solidFill>
              </a:rPr>
              <a:t>대구 </a:t>
            </a:r>
            <a:r>
              <a:rPr lang="en-US" altLang="ko-KR" sz="3600" b="1" i="1" dirty="0">
                <a:solidFill>
                  <a:srgbClr val="FF6766"/>
                </a:solidFill>
              </a:rPr>
              <a:t>4</a:t>
            </a:r>
            <a:r>
              <a:rPr lang="ko-KR" altLang="en-US" sz="3600" b="1" i="1" dirty="0">
                <a:solidFill>
                  <a:srgbClr val="FF6766"/>
                </a:solidFill>
              </a:rPr>
              <a:t>호선 제안</a:t>
            </a:r>
            <a:endParaRPr lang="en-US" altLang="ko-KR" sz="3600" b="1" i="1" dirty="0">
              <a:solidFill>
                <a:srgbClr val="FF67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9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05C8ADB-BC41-447D-AA2D-A1B945A2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>
            <a:fillRect/>
          </a:stretch>
        </p:blipFill>
        <p:spPr>
          <a:xfrm>
            <a:off x="1260067" y="4006516"/>
            <a:ext cx="3448748" cy="2851484"/>
          </a:xfrm>
          <a:custGeom>
            <a:avLst/>
            <a:gdLst>
              <a:gd name="connsiteX0" fmla="*/ 0 w 3448748"/>
              <a:gd name="connsiteY0" fmla="*/ 0 h 2851484"/>
              <a:gd name="connsiteX1" fmla="*/ 3448748 w 3448748"/>
              <a:gd name="connsiteY1" fmla="*/ 0 h 2851484"/>
              <a:gd name="connsiteX2" fmla="*/ 3448748 w 3448748"/>
              <a:gd name="connsiteY2" fmla="*/ 2851484 h 2851484"/>
              <a:gd name="connsiteX3" fmla="*/ 0 w 3448748"/>
              <a:gd name="connsiteY3" fmla="*/ 2851484 h 285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748" h="2851484">
                <a:moveTo>
                  <a:pt x="0" y="0"/>
                </a:moveTo>
                <a:lnTo>
                  <a:pt x="3448748" y="0"/>
                </a:lnTo>
                <a:lnTo>
                  <a:pt x="3448748" y="2851484"/>
                </a:lnTo>
                <a:lnTo>
                  <a:pt x="0" y="2851484"/>
                </a:ln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135427-07CA-4A8F-86AC-15E3C2FC69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 t="30469" r="58085" b="13633"/>
          <a:stretch/>
        </p:blipFill>
        <p:spPr>
          <a:xfrm>
            <a:off x="4302536" y="927275"/>
            <a:ext cx="6743915" cy="4514520"/>
          </a:xfrm>
          <a:prstGeom prst="cloud">
            <a:avLst/>
          </a:prstGeom>
          <a:ln w="50800">
            <a:solidFill>
              <a:srgbClr val="595959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D12C03-2317-44FC-AA61-6946E2DD3140}"/>
              </a:ext>
            </a:extLst>
          </p:cNvPr>
          <p:cNvSpPr txBox="1"/>
          <p:nvPr/>
        </p:nvSpPr>
        <p:spPr>
          <a:xfrm>
            <a:off x="231412" y="2027403"/>
            <a:ext cx="4286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95959"/>
                </a:solidFill>
              </a:rPr>
              <a:t>지하철의 표현</a:t>
            </a:r>
          </a:p>
        </p:txBody>
      </p:sp>
    </p:spTree>
    <p:extLst>
      <p:ext uri="{BB962C8B-B14F-4D97-AF65-F5344CB8AC3E}">
        <p14:creationId xmlns:p14="http://schemas.microsoft.com/office/powerpoint/2010/main" val="196108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05C8ADB-BC41-447D-AA2D-A1B945A2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>
            <a:fillRect/>
          </a:stretch>
        </p:blipFill>
        <p:spPr>
          <a:xfrm>
            <a:off x="1260067" y="4006516"/>
            <a:ext cx="3448748" cy="2851484"/>
          </a:xfrm>
          <a:custGeom>
            <a:avLst/>
            <a:gdLst>
              <a:gd name="connsiteX0" fmla="*/ 0 w 3448748"/>
              <a:gd name="connsiteY0" fmla="*/ 0 h 2851484"/>
              <a:gd name="connsiteX1" fmla="*/ 3448748 w 3448748"/>
              <a:gd name="connsiteY1" fmla="*/ 0 h 2851484"/>
              <a:gd name="connsiteX2" fmla="*/ 3448748 w 3448748"/>
              <a:gd name="connsiteY2" fmla="*/ 2851484 h 2851484"/>
              <a:gd name="connsiteX3" fmla="*/ 0 w 3448748"/>
              <a:gd name="connsiteY3" fmla="*/ 2851484 h 285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748" h="2851484">
                <a:moveTo>
                  <a:pt x="0" y="0"/>
                </a:moveTo>
                <a:lnTo>
                  <a:pt x="3448748" y="0"/>
                </a:lnTo>
                <a:lnTo>
                  <a:pt x="3448748" y="2851484"/>
                </a:lnTo>
                <a:lnTo>
                  <a:pt x="0" y="2851484"/>
                </a:lnTo>
                <a:close/>
              </a:path>
            </a:pathLst>
          </a:cu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C216CA-72AE-4190-B99C-E862A6D9D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4" y="1360803"/>
            <a:ext cx="252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0A3342-8407-49C6-BAA7-6DF156398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436" y="1360803"/>
            <a:ext cx="25200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C9146C-E427-43DE-9BC1-DDA063C13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25" y="1360803"/>
            <a:ext cx="2520000" cy="25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FE0823-86C2-458D-8EFF-3953E0D23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81" y="1360803"/>
            <a:ext cx="2520000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3DC98E-8978-4EAB-9548-5B82B8896AEA}"/>
              </a:ext>
            </a:extLst>
          </p:cNvPr>
          <p:cNvSpPr txBox="1"/>
          <p:nvPr/>
        </p:nvSpPr>
        <p:spPr>
          <a:xfrm>
            <a:off x="3824215" y="5109092"/>
            <a:ext cx="397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95959"/>
                </a:solidFill>
              </a:rPr>
              <a:t>주소 수집</a:t>
            </a:r>
            <a:endParaRPr lang="en-US" altLang="ko-KR" sz="3600" dirty="0">
              <a:solidFill>
                <a:srgbClr val="59595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2145A-16F9-4FB9-9CA7-5EE974BD6130}"/>
              </a:ext>
            </a:extLst>
          </p:cNvPr>
          <p:cNvSpPr txBox="1"/>
          <p:nvPr/>
        </p:nvSpPr>
        <p:spPr>
          <a:xfrm>
            <a:off x="3824215" y="5109091"/>
            <a:ext cx="397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95959"/>
                </a:solidFill>
              </a:rPr>
              <a:t>좌표 변환</a:t>
            </a:r>
            <a:endParaRPr lang="en-US" altLang="ko-KR" sz="3600" dirty="0">
              <a:solidFill>
                <a:srgbClr val="59595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6F1C4-C80E-4335-BFD3-44528E82A973}"/>
              </a:ext>
            </a:extLst>
          </p:cNvPr>
          <p:cNvSpPr txBox="1"/>
          <p:nvPr/>
        </p:nvSpPr>
        <p:spPr>
          <a:xfrm>
            <a:off x="3824215" y="5109090"/>
            <a:ext cx="397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95959"/>
                </a:solidFill>
              </a:rPr>
              <a:t>노선 표시</a:t>
            </a:r>
            <a:endParaRPr lang="en-US" altLang="ko-KR" sz="3600" dirty="0">
              <a:solidFill>
                <a:srgbClr val="5959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8D82E8-2898-4F12-AFC2-8446EB59064C}"/>
              </a:ext>
            </a:extLst>
          </p:cNvPr>
          <p:cNvSpPr txBox="1"/>
          <p:nvPr/>
        </p:nvSpPr>
        <p:spPr>
          <a:xfrm>
            <a:off x="3824215" y="5109091"/>
            <a:ext cx="397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95959"/>
                </a:solidFill>
              </a:rPr>
              <a:t>군집화 </a:t>
            </a:r>
            <a:r>
              <a:rPr lang="en-US" altLang="ko-KR" sz="3600" dirty="0">
                <a:solidFill>
                  <a:srgbClr val="595959"/>
                </a:solidFill>
              </a:rPr>
              <a:t>-&gt; </a:t>
            </a:r>
            <a:r>
              <a:rPr lang="ko-KR" altLang="en-US" sz="3600" dirty="0">
                <a:solidFill>
                  <a:srgbClr val="595959"/>
                </a:solidFill>
              </a:rPr>
              <a:t>지도</a:t>
            </a:r>
            <a:endParaRPr lang="en-US" altLang="ko-KR" sz="36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7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2" grpId="0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60C6C6C-7501-474C-A3AC-A5B0F168AD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29" y="2213506"/>
            <a:ext cx="5046142" cy="24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C96D61-B8D6-4BEA-B3F3-D81A9A245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5" r="66254" b="5313"/>
          <a:stretch/>
        </p:blipFill>
        <p:spPr>
          <a:xfrm>
            <a:off x="441925" y="1339913"/>
            <a:ext cx="6746526" cy="47440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5B984D-9F49-4420-AC19-84A60669F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19" t="24010" r="36733" b="27211"/>
          <a:stretch/>
        </p:blipFill>
        <p:spPr>
          <a:xfrm>
            <a:off x="8256761" y="2254312"/>
            <a:ext cx="3078178" cy="29333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82973E-99B4-4A02-9CE0-5D8BB7D3D6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05" y="3110669"/>
            <a:ext cx="962586" cy="9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발표">
            <a:hlinkClick r:id="" action="ppaction://media"/>
            <a:extLst>
              <a:ext uri="{FF2B5EF4-FFF2-40B4-BE49-F238E27FC236}">
                <a16:creationId xmlns:a16="http://schemas.microsoft.com/office/drawing/2014/main" id="{4CD86F20-B183-47D4-B028-DEEFC802A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211" y="1013987"/>
            <a:ext cx="9725578" cy="5470637"/>
          </a:xfrm>
          <a:prstGeom prst="rect">
            <a:avLst/>
          </a:prstGeom>
          <a:ln w="38100" cap="sq">
            <a:solidFill>
              <a:srgbClr val="014D6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6560FB-28A6-45E6-9A82-316A97E457A4}"/>
              </a:ext>
            </a:extLst>
          </p:cNvPr>
          <p:cNvSpPr/>
          <p:nvPr/>
        </p:nvSpPr>
        <p:spPr>
          <a:xfrm>
            <a:off x="1432375" y="3794570"/>
            <a:ext cx="1717105" cy="1157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65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E4C9E5-5071-4AC5-92D5-CA215660CFEE}"/>
              </a:ext>
            </a:extLst>
          </p:cNvPr>
          <p:cNvSpPr txBox="1"/>
          <p:nvPr/>
        </p:nvSpPr>
        <p:spPr>
          <a:xfrm>
            <a:off x="4107489" y="5419809"/>
            <a:ext cx="397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95959"/>
                </a:solidFill>
              </a:rPr>
              <a:t>카카오 </a:t>
            </a:r>
            <a:r>
              <a:rPr lang="en-US" altLang="ko-KR" sz="3600" dirty="0">
                <a:solidFill>
                  <a:srgbClr val="595959"/>
                </a:solidFill>
              </a:rPr>
              <a:t>API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68955D-21D9-4AC1-B359-4EC3EB76C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1" y="2300287"/>
            <a:ext cx="38004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D297AC-60D8-4120-8653-32AE6677D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54" b="31649"/>
          <a:stretch/>
        </p:blipFill>
        <p:spPr>
          <a:xfrm>
            <a:off x="946403" y="1730522"/>
            <a:ext cx="5798430" cy="40003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FB499B-8D61-49A5-8D7A-7DF0E4F1B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1" b="31649"/>
          <a:stretch/>
        </p:blipFill>
        <p:spPr>
          <a:xfrm>
            <a:off x="8754700" y="1730523"/>
            <a:ext cx="2670457" cy="4000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627CC4-F58F-40FE-B9B6-EADD02F73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134" y="3400048"/>
            <a:ext cx="661265" cy="6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E20F0EA-07DF-4C46-9CCB-8B0472A3D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9" y="1288142"/>
            <a:ext cx="3661609" cy="3661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AF0B7-E5D7-4C7F-8830-9431ADE1A2ED}"/>
              </a:ext>
            </a:extLst>
          </p:cNvPr>
          <p:cNvSpPr txBox="1"/>
          <p:nvPr/>
        </p:nvSpPr>
        <p:spPr>
          <a:xfrm>
            <a:off x="1029753" y="5136962"/>
            <a:ext cx="3977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595959"/>
                </a:solidFill>
              </a:rPr>
              <a:t>K-Means</a:t>
            </a:r>
          </a:p>
          <a:p>
            <a:pPr algn="ctr"/>
            <a:r>
              <a:rPr lang="en-US" altLang="ko-KR" sz="3600" dirty="0">
                <a:solidFill>
                  <a:srgbClr val="595959"/>
                </a:solidFill>
              </a:rPr>
              <a:t>Clustering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49209E-6191-4EA1-B037-C9A1A5AA2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35" y="1946167"/>
            <a:ext cx="4814106" cy="3003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BEEC1-E9B5-4DA7-A280-5F69850A69AB}"/>
              </a:ext>
            </a:extLst>
          </p:cNvPr>
          <p:cNvSpPr txBox="1"/>
          <p:nvPr/>
        </p:nvSpPr>
        <p:spPr>
          <a:xfrm>
            <a:off x="6608978" y="5413960"/>
            <a:ext cx="397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595959"/>
                </a:solidFill>
              </a:rPr>
              <a:t>TSP </a:t>
            </a:r>
            <a:r>
              <a:rPr lang="ko-KR" altLang="en-US" sz="3600" dirty="0">
                <a:solidFill>
                  <a:srgbClr val="595959"/>
                </a:solidFill>
              </a:rPr>
              <a:t>알고리즘</a:t>
            </a:r>
            <a:endParaRPr lang="en-US" altLang="ko-KR" sz="36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32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DF9676-FE66-47DA-A27B-6E7CD1911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1" r="-12520" b="253"/>
          <a:stretch/>
        </p:blipFill>
        <p:spPr>
          <a:xfrm>
            <a:off x="0" y="0"/>
            <a:ext cx="11218127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F50EA3-E5B5-46DB-BF77-4F8B09A3AC42}"/>
              </a:ext>
            </a:extLst>
          </p:cNvPr>
          <p:cNvSpPr/>
          <p:nvPr/>
        </p:nvSpPr>
        <p:spPr>
          <a:xfrm>
            <a:off x="5371170" y="-11152"/>
            <a:ext cx="6820829" cy="686915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1628078 w 6096000"/>
              <a:gd name="connsiteY0" fmla="*/ 22302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628078 w 6096000"/>
              <a:gd name="connsiteY4" fmla="*/ 22302 h 6858000"/>
              <a:gd name="connsiteX0" fmla="*/ 165038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650380 w 6096000"/>
              <a:gd name="connsiteY4" fmla="*/ 0 h 6858000"/>
              <a:gd name="connsiteX0" fmla="*/ 2375209 w 6820829"/>
              <a:gd name="connsiteY0" fmla="*/ 0 h 6858000"/>
              <a:gd name="connsiteX1" fmla="*/ 6820829 w 6820829"/>
              <a:gd name="connsiteY1" fmla="*/ 0 h 6858000"/>
              <a:gd name="connsiteX2" fmla="*/ 6820829 w 6820829"/>
              <a:gd name="connsiteY2" fmla="*/ 6858000 h 6858000"/>
              <a:gd name="connsiteX3" fmla="*/ 0 w 6820829"/>
              <a:gd name="connsiteY3" fmla="*/ 6846849 h 6858000"/>
              <a:gd name="connsiteX4" fmla="*/ 2375209 w 6820829"/>
              <a:gd name="connsiteY4" fmla="*/ 0 h 6858000"/>
              <a:gd name="connsiteX0" fmla="*/ 1639229 w 6820829"/>
              <a:gd name="connsiteY0" fmla="*/ 0 h 6869151"/>
              <a:gd name="connsiteX1" fmla="*/ 6820829 w 6820829"/>
              <a:gd name="connsiteY1" fmla="*/ 11151 h 6869151"/>
              <a:gd name="connsiteX2" fmla="*/ 6820829 w 6820829"/>
              <a:gd name="connsiteY2" fmla="*/ 6869151 h 6869151"/>
              <a:gd name="connsiteX3" fmla="*/ 0 w 6820829"/>
              <a:gd name="connsiteY3" fmla="*/ 6858000 h 6869151"/>
              <a:gd name="connsiteX4" fmla="*/ 1639229 w 6820829"/>
              <a:gd name="connsiteY4" fmla="*/ 0 h 686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0829" h="6869151">
                <a:moveTo>
                  <a:pt x="1639229" y="0"/>
                </a:moveTo>
                <a:lnTo>
                  <a:pt x="6820829" y="11151"/>
                </a:lnTo>
                <a:lnTo>
                  <a:pt x="6820829" y="6869151"/>
                </a:lnTo>
                <a:lnTo>
                  <a:pt x="0" y="6858000"/>
                </a:lnTo>
                <a:lnTo>
                  <a:pt x="1639229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FB5CE-2496-48E5-8FAB-60C5B2FF4052}"/>
              </a:ext>
            </a:extLst>
          </p:cNvPr>
          <p:cNvSpPr txBox="1"/>
          <p:nvPr/>
        </p:nvSpPr>
        <p:spPr>
          <a:xfrm>
            <a:off x="6871128" y="293553"/>
            <a:ext cx="462704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595959"/>
                </a:solidFill>
              </a:rPr>
              <a:t>1</a:t>
            </a:r>
            <a:r>
              <a:rPr lang="ko-KR" altLang="en-US" sz="2800" dirty="0">
                <a:solidFill>
                  <a:srgbClr val="595959"/>
                </a:solidFill>
              </a:rPr>
              <a:t>차 결과물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9B06F-D57B-4E12-A91A-2E865B9FC825}"/>
              </a:ext>
            </a:extLst>
          </p:cNvPr>
          <p:cNvSpPr txBox="1"/>
          <p:nvPr/>
        </p:nvSpPr>
        <p:spPr>
          <a:xfrm>
            <a:off x="6422344" y="1253630"/>
            <a:ext cx="5524609" cy="517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595959"/>
                </a:solidFill>
              </a:rPr>
              <a:t>K-means Clustering </a:t>
            </a:r>
            <a:r>
              <a:rPr lang="ko-KR" altLang="en-US" sz="2800" dirty="0">
                <a:solidFill>
                  <a:srgbClr val="595959"/>
                </a:solidFill>
              </a:rPr>
              <a:t>방법은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점들의 </a:t>
            </a:r>
            <a:r>
              <a:rPr lang="ko-KR" altLang="en-US" sz="2800" dirty="0">
                <a:solidFill>
                  <a:srgbClr val="FF6766"/>
                </a:solidFill>
              </a:rPr>
              <a:t>평균</a:t>
            </a:r>
            <a:r>
              <a:rPr lang="ko-KR" altLang="en-US" sz="2800" dirty="0">
                <a:solidFill>
                  <a:srgbClr val="595959"/>
                </a:solidFill>
              </a:rPr>
              <a:t>으로 군집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실제로 </a:t>
            </a:r>
            <a:r>
              <a:rPr lang="ko-KR" altLang="en-US" sz="2800" dirty="0">
                <a:solidFill>
                  <a:srgbClr val="FF6766"/>
                </a:solidFill>
              </a:rPr>
              <a:t>밀집한 구역</a:t>
            </a:r>
            <a:r>
              <a:rPr lang="ko-KR" altLang="en-US" sz="2800" dirty="0">
                <a:solidFill>
                  <a:srgbClr val="595959"/>
                </a:solidFill>
              </a:rPr>
              <a:t>을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선정하지 </a:t>
            </a:r>
            <a:r>
              <a:rPr lang="ko-KR" altLang="en-US" sz="2800" dirty="0">
                <a:solidFill>
                  <a:srgbClr val="FF6766"/>
                </a:solidFill>
              </a:rPr>
              <a:t>못한다</a:t>
            </a:r>
            <a:endParaRPr lang="en-US" altLang="ko-KR" sz="2800" dirty="0">
              <a:solidFill>
                <a:srgbClr val="FF6766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F14A3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또한 데이터가 없는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주거지역을 판단할 수 없다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6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FEA50E2-2EA6-415F-A995-C7C295A823F7}"/>
              </a:ext>
            </a:extLst>
          </p:cNvPr>
          <p:cNvGrpSpPr/>
          <p:nvPr/>
        </p:nvGrpSpPr>
        <p:grpSpPr>
          <a:xfrm>
            <a:off x="-230493" y="-615331"/>
            <a:ext cx="15742134" cy="10826223"/>
            <a:chOff x="-230493" y="-648582"/>
            <a:chExt cx="15742134" cy="10826223"/>
          </a:xfrm>
        </p:grpSpPr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0355B962-F17A-49A4-A276-68A3CA151914}"/>
                </a:ext>
              </a:extLst>
            </p:cNvPr>
            <p:cNvSpPr/>
            <p:nvPr/>
          </p:nvSpPr>
          <p:spPr>
            <a:xfrm>
              <a:off x="4732549" y="558800"/>
              <a:ext cx="9006114" cy="9006114"/>
            </a:xfrm>
            <a:prstGeom prst="arc">
              <a:avLst>
                <a:gd name="adj1" fmla="val 9422953"/>
                <a:gd name="adj2" fmla="val 18598873"/>
              </a:avLst>
            </a:prstGeom>
            <a:noFill/>
            <a:ln w="6350">
              <a:solidFill>
                <a:srgbClr val="FAC6C8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632C7491-D96F-4735-9FB6-205D199A2F4E}"/>
                </a:ext>
              </a:extLst>
            </p:cNvPr>
            <p:cNvSpPr/>
            <p:nvPr/>
          </p:nvSpPr>
          <p:spPr>
            <a:xfrm>
              <a:off x="-230493" y="-648582"/>
              <a:ext cx="5944482" cy="5944482"/>
            </a:xfrm>
            <a:prstGeom prst="arc">
              <a:avLst>
                <a:gd name="adj1" fmla="val 18479200"/>
                <a:gd name="adj2" fmla="val 9475920"/>
              </a:avLst>
            </a:prstGeom>
            <a:noFill/>
            <a:ln w="6350">
              <a:solidFill>
                <a:srgbClr val="FAC6C8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750426F5-E3ED-4F3E-AE73-C8EFB74DE24B}"/>
                </a:ext>
              </a:extLst>
            </p:cNvPr>
            <p:cNvSpPr/>
            <p:nvPr/>
          </p:nvSpPr>
          <p:spPr>
            <a:xfrm>
              <a:off x="9578618" y="4244618"/>
              <a:ext cx="5226764" cy="5226764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3D1923E1-BE4C-493D-AC4D-31755F16B959}"/>
                </a:ext>
              </a:extLst>
            </p:cNvPr>
            <p:cNvSpPr/>
            <p:nvPr/>
          </p:nvSpPr>
          <p:spPr>
            <a:xfrm>
              <a:off x="8872359" y="3538359"/>
              <a:ext cx="6639282" cy="6639282"/>
            </a:xfrm>
            <a:prstGeom prst="arc">
              <a:avLst>
                <a:gd name="adj1" fmla="val 10764250"/>
                <a:gd name="adj2" fmla="val 16210357"/>
              </a:avLst>
            </a:prstGeom>
            <a:solidFill>
              <a:srgbClr val="FF6766">
                <a:alpha val="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61CDE3-18E2-4538-852E-567D52FD683C}"/>
              </a:ext>
            </a:extLst>
          </p:cNvPr>
          <p:cNvGrpSpPr/>
          <p:nvPr/>
        </p:nvGrpSpPr>
        <p:grpSpPr>
          <a:xfrm>
            <a:off x="1318110" y="786216"/>
            <a:ext cx="1320587" cy="1593247"/>
            <a:chOff x="4048611" y="1982042"/>
            <a:chExt cx="1829085" cy="220673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9CAFDEE-CF2D-46D6-BBBE-6A546AE1C319}"/>
                </a:ext>
              </a:extLst>
            </p:cNvPr>
            <p:cNvGrpSpPr/>
            <p:nvPr/>
          </p:nvGrpSpPr>
          <p:grpSpPr>
            <a:xfrm>
              <a:off x="4239111" y="1982042"/>
              <a:ext cx="1035427" cy="1035427"/>
              <a:chOff x="4619136" y="1547173"/>
              <a:chExt cx="1685106" cy="1685106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4F518F5-0AC8-4A17-837A-1BD7332CE0FC}"/>
                  </a:ext>
                </a:extLst>
              </p:cNvPr>
              <p:cNvSpPr/>
              <p:nvPr/>
            </p:nvSpPr>
            <p:spPr>
              <a:xfrm>
                <a:off x="4619136" y="1547173"/>
                <a:ext cx="1685106" cy="1685106"/>
              </a:xfrm>
              <a:prstGeom prst="ellipse">
                <a:avLst/>
              </a:prstGeom>
              <a:solidFill>
                <a:srgbClr val="FF676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AFB773D-60D3-44C8-B098-7A08C0CD5EAB}"/>
                  </a:ext>
                </a:extLst>
              </p:cNvPr>
              <p:cNvSpPr/>
              <p:nvPr/>
            </p:nvSpPr>
            <p:spPr>
              <a:xfrm>
                <a:off x="4790956" y="1715682"/>
                <a:ext cx="1348085" cy="1348085"/>
              </a:xfrm>
              <a:prstGeom prst="ellipse">
                <a:avLst/>
              </a:prstGeom>
              <a:solidFill>
                <a:srgbClr val="FF676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B6DF06A-42A2-436F-B0EC-02305B528D85}"/>
                </a:ext>
              </a:extLst>
            </p:cNvPr>
            <p:cNvSpPr/>
            <p:nvPr/>
          </p:nvSpPr>
          <p:spPr>
            <a:xfrm>
              <a:off x="4048611" y="2359691"/>
              <a:ext cx="1829085" cy="1829085"/>
            </a:xfrm>
            <a:prstGeom prst="ellipse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32">
              <a:extLst>
                <a:ext uri="{FF2B5EF4-FFF2-40B4-BE49-F238E27FC236}">
                  <a16:creationId xmlns:a16="http://schemas.microsoft.com/office/drawing/2014/main" id="{35D2409E-D565-4E9E-B898-F0201CC6D446}"/>
                </a:ext>
              </a:extLst>
            </p:cNvPr>
            <p:cNvSpPr/>
            <p:nvPr/>
          </p:nvSpPr>
          <p:spPr>
            <a:xfrm rot="3600000">
              <a:off x="4550723" y="2455192"/>
              <a:ext cx="660745" cy="194746"/>
            </a:xfrm>
            <a:custGeom>
              <a:avLst/>
              <a:gdLst>
                <a:gd name="connsiteX0" fmla="*/ 10669 w 921241"/>
                <a:gd name="connsiteY0" fmla="*/ 82917 h 271524"/>
                <a:gd name="connsiteX1" fmla="*/ 135762 w 921241"/>
                <a:gd name="connsiteY1" fmla="*/ 0 h 271524"/>
                <a:gd name="connsiteX2" fmla="*/ 785479 w 921241"/>
                <a:gd name="connsiteY2" fmla="*/ 0 h 271524"/>
                <a:gd name="connsiteX3" fmla="*/ 921241 w 921241"/>
                <a:gd name="connsiteY3" fmla="*/ 135762 h 271524"/>
                <a:gd name="connsiteX4" fmla="*/ 785479 w 921241"/>
                <a:gd name="connsiteY4" fmla="*/ 271524 h 271524"/>
                <a:gd name="connsiteX5" fmla="*/ 341893 w 921241"/>
                <a:gd name="connsiteY5" fmla="*/ 271524 h 271524"/>
                <a:gd name="connsiteX6" fmla="*/ 341893 w 921241"/>
                <a:gd name="connsiteY6" fmla="*/ 259631 h 271524"/>
                <a:gd name="connsiteX7" fmla="*/ 783659 w 921241"/>
                <a:gd name="connsiteY7" fmla="*/ 259632 h 271524"/>
                <a:gd name="connsiteX8" fmla="*/ 907528 w 921241"/>
                <a:gd name="connsiteY8" fmla="*/ 135762 h 271524"/>
                <a:gd name="connsiteX9" fmla="*/ 783659 w 921241"/>
                <a:gd name="connsiteY9" fmla="*/ 11893 h 271524"/>
                <a:gd name="connsiteX10" fmla="*/ 137582 w 921241"/>
                <a:gd name="connsiteY10" fmla="*/ 11893 h 271524"/>
                <a:gd name="connsiteX11" fmla="*/ 13712 w 921241"/>
                <a:gd name="connsiteY11" fmla="*/ 135762 h 271524"/>
                <a:gd name="connsiteX12" fmla="*/ 89366 w 921241"/>
                <a:gd name="connsiteY12" fmla="*/ 249897 h 271524"/>
                <a:gd name="connsiteX13" fmla="*/ 129124 w 921241"/>
                <a:gd name="connsiteY13" fmla="*/ 257924 h 271524"/>
                <a:gd name="connsiteX14" fmla="*/ 129124 w 921241"/>
                <a:gd name="connsiteY14" fmla="*/ 270184 h 271524"/>
                <a:gd name="connsiteX15" fmla="*/ 82917 w 921241"/>
                <a:gd name="connsiteY15" fmla="*/ 260855 h 271524"/>
                <a:gd name="connsiteX16" fmla="*/ 0 w 921241"/>
                <a:gd name="connsiteY16" fmla="*/ 135762 h 271524"/>
                <a:gd name="connsiteX17" fmla="*/ 10669 w 921241"/>
                <a:gd name="connsiteY17" fmla="*/ 82917 h 27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1241" h="271524">
                  <a:moveTo>
                    <a:pt x="10669" y="82917"/>
                  </a:moveTo>
                  <a:cubicBezTo>
                    <a:pt x="31279" y="34190"/>
                    <a:pt x="79528" y="0"/>
                    <a:pt x="135762" y="0"/>
                  </a:cubicBezTo>
                  <a:lnTo>
                    <a:pt x="785479" y="0"/>
                  </a:lnTo>
                  <a:cubicBezTo>
                    <a:pt x="860458" y="0"/>
                    <a:pt x="921241" y="60783"/>
                    <a:pt x="921241" y="135762"/>
                  </a:cubicBezTo>
                  <a:cubicBezTo>
                    <a:pt x="921241" y="210741"/>
                    <a:pt x="860458" y="271524"/>
                    <a:pt x="785479" y="271524"/>
                  </a:cubicBezTo>
                  <a:lnTo>
                    <a:pt x="341893" y="271524"/>
                  </a:lnTo>
                  <a:lnTo>
                    <a:pt x="341893" y="259631"/>
                  </a:lnTo>
                  <a:lnTo>
                    <a:pt x="783659" y="259632"/>
                  </a:lnTo>
                  <a:cubicBezTo>
                    <a:pt x="852070" y="259631"/>
                    <a:pt x="907528" y="204173"/>
                    <a:pt x="907528" y="135762"/>
                  </a:cubicBezTo>
                  <a:cubicBezTo>
                    <a:pt x="907528" y="67351"/>
                    <a:pt x="852070" y="11892"/>
                    <a:pt x="783659" y="11893"/>
                  </a:cubicBezTo>
                  <a:lnTo>
                    <a:pt x="137582" y="11893"/>
                  </a:lnTo>
                  <a:cubicBezTo>
                    <a:pt x="69170" y="11893"/>
                    <a:pt x="13712" y="67351"/>
                    <a:pt x="13712" y="135762"/>
                  </a:cubicBezTo>
                  <a:cubicBezTo>
                    <a:pt x="13713" y="187071"/>
                    <a:pt x="44908" y="231093"/>
                    <a:pt x="89366" y="249897"/>
                  </a:cubicBezTo>
                  <a:lnTo>
                    <a:pt x="129124" y="257924"/>
                  </a:lnTo>
                  <a:lnTo>
                    <a:pt x="129124" y="270184"/>
                  </a:lnTo>
                  <a:lnTo>
                    <a:pt x="82917" y="260855"/>
                  </a:lnTo>
                  <a:cubicBezTo>
                    <a:pt x="34190" y="240245"/>
                    <a:pt x="0" y="191996"/>
                    <a:pt x="0" y="135762"/>
                  </a:cubicBezTo>
                  <a:cubicBezTo>
                    <a:pt x="0" y="117017"/>
                    <a:pt x="3799" y="99160"/>
                    <a:pt x="10669" y="829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B49EA4-03F1-49AF-9DB9-7A4B7A6D5161}"/>
              </a:ext>
            </a:extLst>
          </p:cNvPr>
          <p:cNvSpPr txBox="1"/>
          <p:nvPr/>
        </p:nvSpPr>
        <p:spPr>
          <a:xfrm>
            <a:off x="1318110" y="946823"/>
            <a:ext cx="3105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n-ea"/>
              </a:rPr>
              <a:t>c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o</a:t>
            </a:r>
            <a:r>
              <a:rPr lang="en-US" altLang="ko-KR" sz="3600" dirty="0">
                <a:solidFill>
                  <a:srgbClr val="FF6766"/>
                </a:solidFill>
                <a:latin typeface="+mn-ea"/>
              </a:rPr>
              <a:t>ntents</a:t>
            </a:r>
            <a:endParaRPr lang="ko-KR" altLang="en-US" sz="2800" dirty="0">
              <a:solidFill>
                <a:srgbClr val="FF6766"/>
              </a:solidFill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0E1821-AFAB-4DAB-BB2E-B6621FB399C8}"/>
              </a:ext>
            </a:extLst>
          </p:cNvPr>
          <p:cNvGrpSpPr/>
          <p:nvPr/>
        </p:nvGrpSpPr>
        <p:grpSpPr>
          <a:xfrm>
            <a:off x="6322423" y="1147364"/>
            <a:ext cx="435476" cy="4563272"/>
            <a:chOff x="6727371" y="1219504"/>
            <a:chExt cx="435476" cy="456327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634BA9-EFE2-4853-A781-60B160EAC3E3}"/>
                </a:ext>
              </a:extLst>
            </p:cNvPr>
            <p:cNvSpPr/>
            <p:nvPr/>
          </p:nvSpPr>
          <p:spPr>
            <a:xfrm>
              <a:off x="6727371" y="1219504"/>
              <a:ext cx="435476" cy="435476"/>
            </a:xfrm>
            <a:prstGeom prst="roundRect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3424003-B55C-46A3-91E7-CEEA0E5574CF}"/>
                </a:ext>
              </a:extLst>
            </p:cNvPr>
            <p:cNvSpPr/>
            <p:nvPr/>
          </p:nvSpPr>
          <p:spPr>
            <a:xfrm>
              <a:off x="6727371" y="2251453"/>
              <a:ext cx="435476" cy="435476"/>
            </a:xfrm>
            <a:prstGeom prst="roundRect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4629CF0-4DFD-48CE-BDAD-96BB32C46087}"/>
                </a:ext>
              </a:extLst>
            </p:cNvPr>
            <p:cNvSpPr/>
            <p:nvPr/>
          </p:nvSpPr>
          <p:spPr>
            <a:xfrm>
              <a:off x="6727371" y="3283402"/>
              <a:ext cx="435476" cy="435476"/>
            </a:xfrm>
            <a:prstGeom prst="roundRect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2A6B8A6-CC56-4E2E-8120-F1A1446D25DD}"/>
                </a:ext>
              </a:extLst>
            </p:cNvPr>
            <p:cNvSpPr/>
            <p:nvPr/>
          </p:nvSpPr>
          <p:spPr>
            <a:xfrm>
              <a:off x="6727371" y="4315351"/>
              <a:ext cx="435476" cy="435476"/>
            </a:xfrm>
            <a:prstGeom prst="roundRect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E4BEA6A-FED9-4403-AB27-83D2C3162E05}"/>
                </a:ext>
              </a:extLst>
            </p:cNvPr>
            <p:cNvSpPr/>
            <p:nvPr/>
          </p:nvSpPr>
          <p:spPr>
            <a:xfrm>
              <a:off x="6727371" y="5347300"/>
              <a:ext cx="435476" cy="435476"/>
            </a:xfrm>
            <a:prstGeom prst="roundRect">
              <a:avLst/>
            </a:prstGeom>
            <a:solidFill>
              <a:srgbClr val="FF6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E08072-4F89-47A6-B230-44E626C38FF0}"/>
              </a:ext>
            </a:extLst>
          </p:cNvPr>
          <p:cNvSpPr/>
          <p:nvPr/>
        </p:nvSpPr>
        <p:spPr>
          <a:xfrm flipH="1">
            <a:off x="6724036" y="2171741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연구 방법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8BABFE-2640-45B9-92D2-2001E458FDCB}"/>
              </a:ext>
            </a:extLst>
          </p:cNvPr>
          <p:cNvSpPr/>
          <p:nvPr/>
        </p:nvSpPr>
        <p:spPr>
          <a:xfrm flipH="1">
            <a:off x="6757899" y="1134235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주제 선정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E60845-A44D-4BD9-9326-773794417970}"/>
              </a:ext>
            </a:extLst>
          </p:cNvPr>
          <p:cNvSpPr/>
          <p:nvPr/>
        </p:nvSpPr>
        <p:spPr>
          <a:xfrm flipH="1">
            <a:off x="6757898" y="3185014"/>
            <a:ext cx="1669725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실험 및 결과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D5518D-456C-439E-9A69-D547CF79E002}"/>
              </a:ext>
            </a:extLst>
          </p:cNvPr>
          <p:cNvSpPr/>
          <p:nvPr/>
        </p:nvSpPr>
        <p:spPr>
          <a:xfrm flipH="1">
            <a:off x="6725654" y="4230087"/>
            <a:ext cx="1714836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분석 및 수정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A492F5-F994-4833-9B8E-16B6F73410CA}"/>
              </a:ext>
            </a:extLst>
          </p:cNvPr>
          <p:cNvSpPr/>
          <p:nvPr/>
        </p:nvSpPr>
        <p:spPr>
          <a:xfrm flipH="1">
            <a:off x="6455514" y="5252946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결론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6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DF68FB-9CBB-41EC-AF77-F81923100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55" y="1263377"/>
            <a:ext cx="10824890" cy="3287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B7239-E23C-4E23-AD28-746BD22393AB}"/>
              </a:ext>
            </a:extLst>
          </p:cNvPr>
          <p:cNvSpPr txBox="1"/>
          <p:nvPr/>
        </p:nvSpPr>
        <p:spPr>
          <a:xfrm>
            <a:off x="3667299" y="5050755"/>
            <a:ext cx="4857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595959"/>
                </a:solidFill>
              </a:rPr>
              <a:t>DBSCAN</a:t>
            </a:r>
          </a:p>
          <a:p>
            <a:pPr algn="ctr"/>
            <a:r>
              <a:rPr lang="en-US" altLang="ko-KR" sz="3600" dirty="0">
                <a:solidFill>
                  <a:srgbClr val="595959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448821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A521F4D-02AC-47AF-A03A-733F0623D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2" y="1513057"/>
            <a:ext cx="6400064" cy="3831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C5E10-F1D2-4DC8-A806-5ED2ECEBD21C}"/>
              </a:ext>
            </a:extLst>
          </p:cNvPr>
          <p:cNvSpPr txBox="1"/>
          <p:nvPr/>
        </p:nvSpPr>
        <p:spPr>
          <a:xfrm>
            <a:off x="3782478" y="5456568"/>
            <a:ext cx="462704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밀도 기반 클러스터링 적용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89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E2B94F-2854-4B8B-963F-241BD57A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2" y="1013250"/>
            <a:ext cx="3459780" cy="22633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147526-5F4D-4BCC-B29F-1F311B54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66" y="3955788"/>
            <a:ext cx="3398815" cy="2370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6109F2-C8D1-4621-B7B0-0174012B7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66" y="1013250"/>
            <a:ext cx="3353091" cy="23928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9A58C3-6BA4-4D99-9E24-D491856DC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3" y="3891013"/>
            <a:ext cx="3436918" cy="24995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12D840-3E64-4B30-B6E2-4186BA569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91" y="1013250"/>
            <a:ext cx="3368332" cy="24386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446E4C-7F48-4D41-9580-76FAB6562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46" y="3871960"/>
            <a:ext cx="3345470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06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00AF3E-0A01-4997-95DA-CC8CE6D86B85}"/>
              </a:ext>
            </a:extLst>
          </p:cNvPr>
          <p:cNvGrpSpPr/>
          <p:nvPr/>
        </p:nvGrpSpPr>
        <p:grpSpPr>
          <a:xfrm>
            <a:off x="441925" y="1398971"/>
            <a:ext cx="7588821" cy="4925344"/>
            <a:chOff x="2351591" y="1135022"/>
            <a:chExt cx="7588821" cy="492534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084843C-616E-4009-9236-35C3089F4957}"/>
                </a:ext>
              </a:extLst>
            </p:cNvPr>
            <p:cNvGrpSpPr/>
            <p:nvPr/>
          </p:nvGrpSpPr>
          <p:grpSpPr>
            <a:xfrm>
              <a:off x="2782478" y="1135022"/>
              <a:ext cx="6627043" cy="4587955"/>
              <a:chOff x="2318994" y="1395167"/>
              <a:chExt cx="6627043" cy="458795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01D0016-7DF7-4196-8ACA-1C9BE3913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55" t="47972" r="55695" b="16151"/>
              <a:stretch/>
            </p:blipFill>
            <p:spPr>
              <a:xfrm>
                <a:off x="2318994" y="1395167"/>
                <a:ext cx="6627043" cy="4587955"/>
              </a:xfrm>
              <a:prstGeom prst="rect">
                <a:avLst/>
              </a:prstGeom>
            </p:spPr>
          </p:pic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902830BC-C9C0-42F5-AB86-F8DF13B9F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157" y="1642825"/>
                <a:ext cx="0" cy="3893270"/>
              </a:xfrm>
              <a:prstGeom prst="line">
                <a:avLst/>
              </a:prstGeom>
              <a:ln w="1587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B3871D8-037F-40D1-A0C8-DBD7B20702C4}"/>
                  </a:ext>
                </a:extLst>
              </p:cNvPr>
              <p:cNvCxnSpPr/>
              <p:nvPr/>
            </p:nvCxnSpPr>
            <p:spPr>
              <a:xfrm>
                <a:off x="2901714" y="3945835"/>
                <a:ext cx="5933661" cy="0"/>
              </a:xfrm>
              <a:prstGeom prst="line">
                <a:avLst/>
              </a:prstGeom>
              <a:ln w="1587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249E37-8F1A-47A1-8A17-C2F5004595DB}"/>
                </a:ext>
              </a:extLst>
            </p:cNvPr>
            <p:cNvSpPr txBox="1"/>
            <p:nvPr/>
          </p:nvSpPr>
          <p:spPr>
            <a:xfrm>
              <a:off x="4986675" y="5721812"/>
              <a:ext cx="2218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</a:rPr>
                <a:t>인구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AC5D2A-0A56-443B-9827-5E67178EDCAD}"/>
                </a:ext>
              </a:extLst>
            </p:cNvPr>
            <p:cNvSpPr txBox="1"/>
            <p:nvPr/>
          </p:nvSpPr>
          <p:spPr>
            <a:xfrm>
              <a:off x="2351591" y="2453324"/>
              <a:ext cx="430887" cy="195134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</a:rPr>
                <a:t>데이터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458212-B78B-4828-8571-AF87AFA3C6BD}"/>
                </a:ext>
              </a:extLst>
            </p:cNvPr>
            <p:cNvSpPr txBox="1"/>
            <p:nvPr/>
          </p:nvSpPr>
          <p:spPr>
            <a:xfrm>
              <a:off x="7621760" y="1362540"/>
              <a:ext cx="22186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14A38"/>
                  </a:solidFill>
                </a:rPr>
                <a:t>+</a:t>
              </a:r>
              <a:endParaRPr lang="ko-KR" altLang="en-US" sz="4400" dirty="0">
                <a:solidFill>
                  <a:srgbClr val="F14A38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9B225B-F236-44C7-88E9-F611B61AADB3}"/>
                </a:ext>
              </a:extLst>
            </p:cNvPr>
            <p:cNvSpPr txBox="1"/>
            <p:nvPr/>
          </p:nvSpPr>
          <p:spPr>
            <a:xfrm>
              <a:off x="2716199" y="4319031"/>
              <a:ext cx="22186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14A38"/>
                  </a:solidFill>
                </a:rPr>
                <a:t>+</a:t>
              </a:r>
              <a:endParaRPr lang="ko-KR" altLang="en-US" sz="4400" dirty="0">
                <a:solidFill>
                  <a:srgbClr val="F14A38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EF45A8-832E-4CF6-AA30-958309EEA7E7}"/>
                </a:ext>
              </a:extLst>
            </p:cNvPr>
            <p:cNvSpPr txBox="1"/>
            <p:nvPr/>
          </p:nvSpPr>
          <p:spPr>
            <a:xfrm>
              <a:off x="2667426" y="1410253"/>
              <a:ext cx="22186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14A38"/>
                  </a:solidFill>
                </a:rPr>
                <a:t>-</a:t>
              </a:r>
              <a:endParaRPr lang="ko-KR" altLang="en-US" sz="4400" dirty="0">
                <a:solidFill>
                  <a:srgbClr val="F14A38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509854-329D-4395-B5D7-F2A9F2E703EC}"/>
                </a:ext>
              </a:extLst>
            </p:cNvPr>
            <p:cNvSpPr txBox="1"/>
            <p:nvPr/>
          </p:nvSpPr>
          <p:spPr>
            <a:xfrm>
              <a:off x="7721764" y="4297928"/>
              <a:ext cx="22186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14A38"/>
                  </a:solidFill>
                </a:rPr>
                <a:t>-</a:t>
              </a:r>
              <a:endParaRPr lang="ko-KR" altLang="en-US" sz="4400" dirty="0">
                <a:solidFill>
                  <a:srgbClr val="F14A38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9AA207-F7B1-4416-BA40-C6418C3CAC52}"/>
                </a:ext>
              </a:extLst>
            </p:cNvPr>
            <p:cNvSpPr/>
            <p:nvPr/>
          </p:nvSpPr>
          <p:spPr>
            <a:xfrm>
              <a:off x="3365199" y="3685691"/>
              <a:ext cx="2358430" cy="1553706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BC02E29-6741-4E91-9C33-8ABE1DC69F89}"/>
                </a:ext>
              </a:extLst>
            </p:cNvPr>
            <p:cNvSpPr/>
            <p:nvPr/>
          </p:nvSpPr>
          <p:spPr>
            <a:xfrm>
              <a:off x="5723628" y="3699149"/>
              <a:ext cx="3575215" cy="1540247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CB12C-0144-464D-9C67-5009987B0AA5}"/>
              </a:ext>
            </a:extLst>
          </p:cNvPr>
          <p:cNvSpPr txBox="1"/>
          <p:nvPr/>
        </p:nvSpPr>
        <p:spPr>
          <a:xfrm>
            <a:off x="6096000" y="2304908"/>
            <a:ext cx="7456595" cy="19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6766"/>
                </a:solidFill>
              </a:rPr>
              <a:t>동 단위</a:t>
            </a:r>
            <a:endParaRPr lang="en-US" altLang="ko-KR" sz="2800" dirty="0">
              <a:solidFill>
                <a:srgbClr val="FF676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데이터</a:t>
            </a:r>
            <a:r>
              <a:rPr lang="en-US" altLang="ko-KR" sz="2800" dirty="0">
                <a:solidFill>
                  <a:srgbClr val="595959"/>
                </a:solidFill>
              </a:rPr>
              <a:t>&amp;</a:t>
            </a:r>
            <a:r>
              <a:rPr lang="ko-KR" altLang="en-US" sz="2800" dirty="0">
                <a:solidFill>
                  <a:srgbClr val="595959"/>
                </a:solidFill>
              </a:rPr>
              <a:t>인구의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상관관계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937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FC08477-9292-4710-9668-DD78A0388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585" y="896844"/>
            <a:ext cx="4762500" cy="430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C6AF23-D20F-4390-8150-388F9886A848}"/>
              </a:ext>
            </a:extLst>
          </p:cNvPr>
          <p:cNvSpPr txBox="1"/>
          <p:nvPr/>
        </p:nvSpPr>
        <p:spPr>
          <a:xfrm>
            <a:off x="7597325" y="5360814"/>
            <a:ext cx="397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595959"/>
                </a:solidFill>
              </a:rPr>
              <a:t>K-NN </a:t>
            </a:r>
            <a:r>
              <a:rPr lang="ko-KR" altLang="en-US" sz="3600" dirty="0">
                <a:solidFill>
                  <a:srgbClr val="595959"/>
                </a:solidFill>
              </a:rPr>
              <a:t>알고리즘</a:t>
            </a:r>
            <a:endParaRPr lang="en-US" altLang="ko-KR" sz="3600" dirty="0">
              <a:solidFill>
                <a:srgbClr val="595959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056D35-BB1B-4EBC-873E-C9A07E3F0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46" y="2947707"/>
            <a:ext cx="962586" cy="962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11D548-0386-4E86-A468-290F64DF3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7" y="1655856"/>
            <a:ext cx="4814106" cy="3003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D0219-1FE5-4DEC-A103-750CB3D75387}"/>
              </a:ext>
            </a:extLst>
          </p:cNvPr>
          <p:cNvSpPr txBox="1"/>
          <p:nvPr/>
        </p:nvSpPr>
        <p:spPr>
          <a:xfrm>
            <a:off x="1078539" y="5148457"/>
            <a:ext cx="397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595959"/>
                </a:solidFill>
              </a:rPr>
              <a:t>TSP </a:t>
            </a:r>
            <a:r>
              <a:rPr lang="ko-KR" altLang="en-US" sz="3600" dirty="0">
                <a:solidFill>
                  <a:srgbClr val="595959"/>
                </a:solidFill>
              </a:rPr>
              <a:t>알고리즘</a:t>
            </a:r>
            <a:endParaRPr lang="en-US" altLang="ko-KR" sz="3600" dirty="0">
              <a:solidFill>
                <a:srgbClr val="595959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FB63AA-1669-4BA0-8549-90A8E0F85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80" y="1063211"/>
            <a:ext cx="3840737" cy="3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7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E3E6E-2242-4C09-84BD-3336FEBD3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b="155"/>
          <a:stretch/>
        </p:blipFill>
        <p:spPr>
          <a:xfrm>
            <a:off x="-22356" y="-2"/>
            <a:ext cx="995804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F8D7AC-10FF-404C-8EE1-FF05CF68AF2E}"/>
              </a:ext>
            </a:extLst>
          </p:cNvPr>
          <p:cNvSpPr/>
          <p:nvPr/>
        </p:nvSpPr>
        <p:spPr>
          <a:xfrm>
            <a:off x="5371170" y="-11152"/>
            <a:ext cx="6820829" cy="686915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1628078 w 6096000"/>
              <a:gd name="connsiteY0" fmla="*/ 22302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628078 w 6096000"/>
              <a:gd name="connsiteY4" fmla="*/ 22302 h 6858000"/>
              <a:gd name="connsiteX0" fmla="*/ 165038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650380 w 6096000"/>
              <a:gd name="connsiteY4" fmla="*/ 0 h 6858000"/>
              <a:gd name="connsiteX0" fmla="*/ 2375209 w 6820829"/>
              <a:gd name="connsiteY0" fmla="*/ 0 h 6858000"/>
              <a:gd name="connsiteX1" fmla="*/ 6820829 w 6820829"/>
              <a:gd name="connsiteY1" fmla="*/ 0 h 6858000"/>
              <a:gd name="connsiteX2" fmla="*/ 6820829 w 6820829"/>
              <a:gd name="connsiteY2" fmla="*/ 6858000 h 6858000"/>
              <a:gd name="connsiteX3" fmla="*/ 0 w 6820829"/>
              <a:gd name="connsiteY3" fmla="*/ 6846849 h 6858000"/>
              <a:gd name="connsiteX4" fmla="*/ 2375209 w 6820829"/>
              <a:gd name="connsiteY4" fmla="*/ 0 h 6858000"/>
              <a:gd name="connsiteX0" fmla="*/ 1639229 w 6820829"/>
              <a:gd name="connsiteY0" fmla="*/ 0 h 6869151"/>
              <a:gd name="connsiteX1" fmla="*/ 6820829 w 6820829"/>
              <a:gd name="connsiteY1" fmla="*/ 11151 h 6869151"/>
              <a:gd name="connsiteX2" fmla="*/ 6820829 w 6820829"/>
              <a:gd name="connsiteY2" fmla="*/ 6869151 h 6869151"/>
              <a:gd name="connsiteX3" fmla="*/ 0 w 6820829"/>
              <a:gd name="connsiteY3" fmla="*/ 6858000 h 6869151"/>
              <a:gd name="connsiteX4" fmla="*/ 1639229 w 6820829"/>
              <a:gd name="connsiteY4" fmla="*/ 0 h 686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0829" h="6869151">
                <a:moveTo>
                  <a:pt x="1639229" y="0"/>
                </a:moveTo>
                <a:lnTo>
                  <a:pt x="6820829" y="11151"/>
                </a:lnTo>
                <a:lnTo>
                  <a:pt x="6820829" y="6869151"/>
                </a:lnTo>
                <a:lnTo>
                  <a:pt x="0" y="6858000"/>
                </a:lnTo>
                <a:lnTo>
                  <a:pt x="1639229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8293B-B208-4B8F-A234-DF45A9BCFA7F}"/>
              </a:ext>
            </a:extLst>
          </p:cNvPr>
          <p:cNvSpPr txBox="1"/>
          <p:nvPr/>
        </p:nvSpPr>
        <p:spPr>
          <a:xfrm>
            <a:off x="6871128" y="293553"/>
            <a:ext cx="462704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595959"/>
                </a:solidFill>
              </a:rPr>
              <a:t>2</a:t>
            </a:r>
            <a:r>
              <a:rPr lang="ko-KR" altLang="en-US" sz="2800" dirty="0">
                <a:solidFill>
                  <a:srgbClr val="595959"/>
                </a:solidFill>
              </a:rPr>
              <a:t>차 결과물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33750-A157-4B23-A734-EACCD015BB66}"/>
              </a:ext>
            </a:extLst>
          </p:cNvPr>
          <p:cNvSpPr txBox="1"/>
          <p:nvPr/>
        </p:nvSpPr>
        <p:spPr>
          <a:xfrm>
            <a:off x="6096000" y="1121548"/>
            <a:ext cx="5850953" cy="561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rgbClr val="FF6766"/>
                </a:solidFill>
              </a:rPr>
              <a:t>현실성</a:t>
            </a:r>
            <a:r>
              <a:rPr lang="ko-KR" altLang="en-US" sz="2800" dirty="0">
                <a:solidFill>
                  <a:srgbClr val="595959"/>
                </a:solidFill>
              </a:rPr>
              <a:t>이 부족하다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지하철</a:t>
            </a:r>
            <a:r>
              <a:rPr lang="en-US" altLang="ko-KR" sz="2800" dirty="0">
                <a:solidFill>
                  <a:srgbClr val="595959"/>
                </a:solidFill>
              </a:rPr>
              <a:t>, </a:t>
            </a:r>
            <a:r>
              <a:rPr lang="ko-KR" altLang="en-US" sz="2800" dirty="0">
                <a:solidFill>
                  <a:srgbClr val="595959"/>
                </a:solidFill>
              </a:rPr>
              <a:t>열차의 형태는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급격한 방향전환이 불가능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30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기존 지하철과의</a:t>
            </a:r>
            <a:r>
              <a:rPr lang="en-US" altLang="ko-KR" sz="2800" dirty="0">
                <a:solidFill>
                  <a:srgbClr val="595959"/>
                </a:solidFill>
              </a:rPr>
              <a:t> </a:t>
            </a:r>
            <a:r>
              <a:rPr lang="ko-KR" altLang="en-US" sz="2800" dirty="0">
                <a:solidFill>
                  <a:srgbClr val="FF6766"/>
                </a:solidFill>
              </a:rPr>
              <a:t>환승역</a:t>
            </a:r>
            <a:r>
              <a:rPr lang="ko-KR" altLang="en-US" sz="2800" dirty="0">
                <a:solidFill>
                  <a:srgbClr val="595959"/>
                </a:solidFill>
              </a:rPr>
              <a:t>이 필요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30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정확도를 높이기 위해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추가 데이터를 고려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262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FA247D-D872-4FB5-A848-3D72446D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39" y="1175640"/>
            <a:ext cx="4506719" cy="4506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037C9C-751D-459F-A94F-36B15B83A89E}"/>
              </a:ext>
            </a:extLst>
          </p:cNvPr>
          <p:cNvSpPr txBox="1"/>
          <p:nvPr/>
        </p:nvSpPr>
        <p:spPr>
          <a:xfrm>
            <a:off x="4107489" y="5419809"/>
            <a:ext cx="3977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95959"/>
                </a:solidFill>
              </a:rPr>
              <a:t>대구 버스 정류장 데이터</a:t>
            </a:r>
            <a:endParaRPr lang="en-US" altLang="ko-KR" sz="36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245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4B6C48-3C1C-418D-BDE4-FEBF3A71E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79" y="1645765"/>
            <a:ext cx="5547841" cy="3566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9845BE-75B8-4D19-A2FB-34717F478B7F}"/>
              </a:ext>
            </a:extLst>
          </p:cNvPr>
          <p:cNvSpPr txBox="1"/>
          <p:nvPr/>
        </p:nvSpPr>
        <p:spPr>
          <a:xfrm>
            <a:off x="3782478" y="5456568"/>
            <a:ext cx="462704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밀도 기반 클러스터링 적용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62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D53FB1-9AA9-40A4-988F-FBFAB3011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65"/>
            <a:ext cx="2575985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F5A9C3-ED22-4581-8FAE-72C7BD1507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95" y="167265"/>
            <a:ext cx="2591171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9C48DE-C916-4353-BFAF-485C870CFC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76" y="167265"/>
            <a:ext cx="2674390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2E5015-1275-4DB6-8D38-EC535263B4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376" y="167265"/>
            <a:ext cx="2573966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A8D66F-3B8E-44DB-8336-C3066B98E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52" y="167265"/>
            <a:ext cx="2678048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78738D-ECE4-4E73-957C-12FB567A48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" y="2529000"/>
            <a:ext cx="2506640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BD7545-3F11-44F3-9379-4B00DB9B86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56" y="2529000"/>
            <a:ext cx="2513733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650B81-A4CA-4F7F-BC65-4786BBB3C2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95" y="2529000"/>
            <a:ext cx="2605544" cy="18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6C8D1B-5A24-4AA6-9E25-62582B216A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45" y="2529000"/>
            <a:ext cx="2621818" cy="180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12AC32-5FCB-4F33-8C50-12B58CCE57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468" y="2529000"/>
            <a:ext cx="2626532" cy="18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BBF9AE4-7914-4372-8B0F-DA8E65E0A14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886"/>
            <a:ext cx="2527661" cy="18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DE09126-5DAA-4822-8D03-17CDA57991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30" y="4901886"/>
            <a:ext cx="2620161" cy="180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AB2C3DB-A40D-4DD3-8E5C-B5B491A62F3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60" y="4901886"/>
            <a:ext cx="2531142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374239A-5F91-4C15-99B1-4DF7D74A07B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71" y="4901886"/>
            <a:ext cx="2734545" cy="18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27F305E-AECA-496A-AA6D-1D799365F4F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185" y="4901886"/>
            <a:ext cx="260581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85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641175-6B31-4D19-9819-E1A5B73C9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4" y="0"/>
            <a:ext cx="10508051" cy="693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34E986-3E7E-4608-8E5B-4A64812B4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" r="1"/>
          <a:stretch/>
        </p:blipFill>
        <p:spPr>
          <a:xfrm>
            <a:off x="919932" y="-9525"/>
            <a:ext cx="10392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E7F0A1E-D627-4865-82DD-1FC44C138100}"/>
              </a:ext>
            </a:extLst>
          </p:cNvPr>
          <p:cNvGrpSpPr/>
          <p:nvPr/>
        </p:nvGrpSpPr>
        <p:grpSpPr>
          <a:xfrm>
            <a:off x="2366882" y="1786479"/>
            <a:ext cx="7458236" cy="3285042"/>
            <a:chOff x="999457" y="1964259"/>
            <a:chExt cx="7458236" cy="32850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BB40F7-86F7-435B-8461-12516108F4C3}"/>
                </a:ext>
              </a:extLst>
            </p:cNvPr>
            <p:cNvSpPr txBox="1"/>
            <p:nvPr/>
          </p:nvSpPr>
          <p:spPr>
            <a:xfrm>
              <a:off x="1118309" y="4295194"/>
              <a:ext cx="15940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95959"/>
                  </a:solidFill>
                </a:rPr>
                <a:t>PL</a:t>
              </a:r>
            </a:p>
            <a:p>
              <a:pPr algn="ctr"/>
              <a:r>
                <a:rPr lang="ko-KR" altLang="en-US" sz="2800" dirty="0">
                  <a:solidFill>
                    <a:srgbClr val="595959"/>
                  </a:solidFill>
                </a:rPr>
                <a:t>서대웅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DD831B-8821-4239-A247-5FBB6D19DA78}"/>
                </a:ext>
              </a:extLst>
            </p:cNvPr>
            <p:cNvSpPr txBox="1"/>
            <p:nvPr/>
          </p:nvSpPr>
          <p:spPr>
            <a:xfrm>
              <a:off x="3931530" y="4291363"/>
              <a:ext cx="15940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95959"/>
                  </a:solidFill>
                </a:rPr>
                <a:t>TL</a:t>
              </a:r>
            </a:p>
            <a:p>
              <a:pPr algn="ctr"/>
              <a:r>
                <a:rPr lang="ko-KR" altLang="en-US" sz="2800" dirty="0" err="1">
                  <a:solidFill>
                    <a:srgbClr val="595959"/>
                  </a:solidFill>
                </a:rPr>
                <a:t>정순익</a:t>
              </a:r>
              <a:endParaRPr lang="en-US" altLang="ko-KR" sz="2800" dirty="0">
                <a:solidFill>
                  <a:srgbClr val="595959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2A9A6C-88B1-4B2D-A8A4-9C25A31411F9}"/>
                </a:ext>
              </a:extLst>
            </p:cNvPr>
            <p:cNvSpPr txBox="1"/>
            <p:nvPr/>
          </p:nvSpPr>
          <p:spPr>
            <a:xfrm>
              <a:off x="6744751" y="4291363"/>
              <a:ext cx="15940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95959"/>
                  </a:solidFill>
                </a:rPr>
                <a:t>KL</a:t>
              </a:r>
            </a:p>
            <a:p>
              <a:pPr algn="ctr"/>
              <a:r>
                <a:rPr lang="ko-KR" altLang="en-US" sz="2800" dirty="0" err="1">
                  <a:solidFill>
                    <a:srgbClr val="595959"/>
                  </a:solidFill>
                </a:rPr>
                <a:t>박주홍</a:t>
              </a:r>
              <a:endParaRPr lang="ko-KR" altLang="en-US" sz="2800" dirty="0">
                <a:solidFill>
                  <a:srgbClr val="595959"/>
                </a:solidFill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04F7D2B-61E3-4A8B-AA16-9332AE6E5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678" y="1964259"/>
              <a:ext cx="1831794" cy="183179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7B33748-05A3-4ADD-8EFA-FDB115EE6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457" y="1964259"/>
              <a:ext cx="1831794" cy="183179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71647E7-DFEB-44AA-A96C-E27C8A7E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899" y="1964259"/>
              <a:ext cx="1831794" cy="1831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096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0511D0-1B96-432C-BB10-2ED545FF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075" y="512449"/>
            <a:ext cx="5257555" cy="27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88D21E-6D63-4CD0-8D6E-AAEA6E84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64" y="3645551"/>
            <a:ext cx="5183999" cy="2700000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C3D85C-28F8-4CC9-A8FC-3E655F4A5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7" y="3645551"/>
            <a:ext cx="5528863" cy="2700000"/>
          </a:xfrm>
          <a:prstGeom prst="rect">
            <a:avLst/>
          </a:prstGeom>
          <a:ln w="508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585321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EA328A-F798-46CA-AF93-BC5CDF2E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22" y="741903"/>
            <a:ext cx="6443355" cy="537419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06E61D-646E-4272-A480-F7BAAAD19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t="13307" r="12628" b="7820"/>
          <a:stretch>
            <a:fillRect/>
          </a:stretch>
        </p:blipFill>
        <p:spPr>
          <a:xfrm>
            <a:off x="3425836" y="284698"/>
            <a:ext cx="2895803" cy="2241949"/>
          </a:xfrm>
          <a:custGeom>
            <a:avLst/>
            <a:gdLst>
              <a:gd name="connsiteX0" fmla="*/ 1353423 w 2895803"/>
              <a:gd name="connsiteY0" fmla="*/ 2223 h 2241949"/>
              <a:gd name="connsiteX1" fmla="*/ 2159718 w 2895803"/>
              <a:gd name="connsiteY1" fmla="*/ 134807 h 2241949"/>
              <a:gd name="connsiteX2" fmla="*/ 2534192 w 2895803"/>
              <a:gd name="connsiteY2" fmla="*/ 1732427 h 2241949"/>
              <a:gd name="connsiteX3" fmla="*/ 2730529 w 2895803"/>
              <a:gd name="connsiteY3" fmla="*/ 2241949 h 2241949"/>
              <a:gd name="connsiteX4" fmla="*/ 2096578 w 2895803"/>
              <a:gd name="connsiteY4" fmla="*/ 1975403 h 2241949"/>
              <a:gd name="connsiteX5" fmla="*/ 514779 w 2895803"/>
              <a:gd name="connsiteY5" fmla="*/ 1840514 h 2241949"/>
              <a:gd name="connsiteX6" fmla="*/ 577927 w 2895803"/>
              <a:gd name="connsiteY6" fmla="*/ 209251 h 2241949"/>
              <a:gd name="connsiteX7" fmla="*/ 1353423 w 2895803"/>
              <a:gd name="connsiteY7" fmla="*/ 2223 h 224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5803" h="2241949">
                <a:moveTo>
                  <a:pt x="1353423" y="2223"/>
                </a:moveTo>
                <a:cubicBezTo>
                  <a:pt x="1628763" y="-10735"/>
                  <a:pt x="1909237" y="32909"/>
                  <a:pt x="2159718" y="134807"/>
                </a:cubicBezTo>
                <a:cubicBezTo>
                  <a:pt x="2960784" y="460689"/>
                  <a:pt x="3142308" y="1235127"/>
                  <a:pt x="2534192" y="1732427"/>
                </a:cubicBezTo>
                <a:lnTo>
                  <a:pt x="2730529" y="2241949"/>
                </a:lnTo>
                <a:lnTo>
                  <a:pt x="2096578" y="1975403"/>
                </a:lnTo>
                <a:cubicBezTo>
                  <a:pt x="1579271" y="2162202"/>
                  <a:pt x="957249" y="2109159"/>
                  <a:pt x="514779" y="1840514"/>
                </a:cubicBezTo>
                <a:cubicBezTo>
                  <a:pt x="-196774" y="1408496"/>
                  <a:pt x="-165942" y="612030"/>
                  <a:pt x="577927" y="209251"/>
                </a:cubicBezTo>
                <a:cubicBezTo>
                  <a:pt x="807876" y="84742"/>
                  <a:pt x="1078083" y="15182"/>
                  <a:pt x="1353423" y="2223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28A1ECC-AE64-4BB7-921F-EF2252FA4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t="5753" r="6354" b="13970"/>
          <a:stretch>
            <a:fillRect/>
          </a:stretch>
        </p:blipFill>
        <p:spPr>
          <a:xfrm>
            <a:off x="237531" y="2385934"/>
            <a:ext cx="3188305" cy="2086110"/>
          </a:xfrm>
          <a:custGeom>
            <a:avLst/>
            <a:gdLst>
              <a:gd name="connsiteX0" fmla="*/ 1526429 w 3188305"/>
              <a:gd name="connsiteY0" fmla="*/ 1533 h 2086110"/>
              <a:gd name="connsiteX1" fmla="*/ 1762057 w 3188305"/>
              <a:gd name="connsiteY1" fmla="*/ 24850 h 2086110"/>
              <a:gd name="connsiteX2" fmla="*/ 2830650 w 3188305"/>
              <a:gd name="connsiteY2" fmla="*/ 1353341 h 2086110"/>
              <a:gd name="connsiteX3" fmla="*/ 3188305 w 3188305"/>
              <a:gd name="connsiteY3" fmla="*/ 1718152 h 2086110"/>
              <a:gd name="connsiteX4" fmla="*/ 2568657 w 3188305"/>
              <a:gd name="connsiteY4" fmla="*/ 1703769 h 2086110"/>
              <a:gd name="connsiteX5" fmla="*/ 967303 w 3188305"/>
              <a:gd name="connsiteY5" fmla="*/ 2026789 h 2086110"/>
              <a:gd name="connsiteX6" fmla="*/ 179465 w 3188305"/>
              <a:gd name="connsiteY6" fmla="*/ 540886 h 2086110"/>
              <a:gd name="connsiteX7" fmla="*/ 1526429 w 3188305"/>
              <a:gd name="connsiteY7" fmla="*/ 1533 h 208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8305" h="2086110">
                <a:moveTo>
                  <a:pt x="1526429" y="1533"/>
                </a:moveTo>
                <a:cubicBezTo>
                  <a:pt x="1604774" y="4601"/>
                  <a:pt x="1683545" y="12299"/>
                  <a:pt x="1762057" y="24850"/>
                </a:cubicBezTo>
                <a:cubicBezTo>
                  <a:pt x="2589264" y="157093"/>
                  <a:pt x="3082719" y="770563"/>
                  <a:pt x="2830650" y="1353341"/>
                </a:cubicBezTo>
                <a:lnTo>
                  <a:pt x="3188305" y="1718152"/>
                </a:lnTo>
                <a:lnTo>
                  <a:pt x="2568657" y="1703769"/>
                </a:lnTo>
                <a:cubicBezTo>
                  <a:pt x="2182499" y="2043567"/>
                  <a:pt x="1542256" y="2172714"/>
                  <a:pt x="967303" y="2026789"/>
                </a:cubicBezTo>
                <a:cubicBezTo>
                  <a:pt x="124337" y="1812841"/>
                  <a:pt x="-250863" y="1105196"/>
                  <a:pt x="179465" y="540886"/>
                </a:cubicBezTo>
                <a:cubicBezTo>
                  <a:pt x="450516" y="185442"/>
                  <a:pt x="978016" y="-19942"/>
                  <a:pt x="1526429" y="1533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D4950B7-9063-4928-AE7B-4351713B2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10247" r="6135" b="18835"/>
          <a:stretch>
            <a:fillRect/>
          </a:stretch>
        </p:blipFill>
        <p:spPr>
          <a:xfrm>
            <a:off x="8521719" y="961959"/>
            <a:ext cx="3432758" cy="2086120"/>
          </a:xfrm>
          <a:custGeom>
            <a:avLst/>
            <a:gdLst>
              <a:gd name="connsiteX0" fmla="*/ 2026737 w 3432758"/>
              <a:gd name="connsiteY0" fmla="*/ 432 h 2086120"/>
              <a:gd name="connsiteX1" fmla="*/ 3334959 w 3432758"/>
              <a:gd name="connsiteY1" fmla="*/ 667346 h 2086120"/>
              <a:gd name="connsiteX2" fmla="*/ 2347606 w 3432758"/>
              <a:gd name="connsiteY2" fmla="*/ 2052680 h 2086120"/>
              <a:gd name="connsiteX3" fmla="*/ 753276 w 3432758"/>
              <a:gd name="connsiteY3" fmla="*/ 1591960 h 2086120"/>
              <a:gd name="connsiteX4" fmla="*/ 0 w 3432758"/>
              <a:gd name="connsiteY4" fmla="*/ 1584781 h 2086120"/>
              <a:gd name="connsiteX5" fmla="*/ 557487 w 3432758"/>
              <a:gd name="connsiteY5" fmla="*/ 1219766 h 2086120"/>
              <a:gd name="connsiteX6" fmla="*/ 1778023 w 3432758"/>
              <a:gd name="connsiteY6" fmla="*/ 10712 h 2086120"/>
              <a:gd name="connsiteX7" fmla="*/ 2026737 w 3432758"/>
              <a:gd name="connsiteY7" fmla="*/ 432 h 208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758" h="2086120">
                <a:moveTo>
                  <a:pt x="2026737" y="432"/>
                </a:moveTo>
                <a:cubicBezTo>
                  <a:pt x="2601179" y="12351"/>
                  <a:pt x="3122241" y="270499"/>
                  <a:pt x="3334959" y="667346"/>
                </a:cubicBezTo>
                <a:cubicBezTo>
                  <a:pt x="3646682" y="1248897"/>
                  <a:pt x="3185288" y="1896269"/>
                  <a:pt x="2347606" y="2052680"/>
                </a:cubicBezTo>
                <a:cubicBezTo>
                  <a:pt x="1733440" y="2167356"/>
                  <a:pt x="1087181" y="1980604"/>
                  <a:pt x="753276" y="1591960"/>
                </a:cubicBezTo>
                <a:lnTo>
                  <a:pt x="0" y="1584781"/>
                </a:lnTo>
                <a:lnTo>
                  <a:pt x="557487" y="1219766"/>
                </a:lnTo>
                <a:cubicBezTo>
                  <a:pt x="419394" y="641098"/>
                  <a:pt x="971294" y="94390"/>
                  <a:pt x="1778023" y="10712"/>
                </a:cubicBezTo>
                <a:cubicBezTo>
                  <a:pt x="1861522" y="2051"/>
                  <a:pt x="1944674" y="-1271"/>
                  <a:pt x="2026737" y="432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B09A2EB-110B-41C6-ACA6-F83464F9B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5" r="16836" b="13180"/>
          <a:stretch>
            <a:fillRect/>
          </a:stretch>
        </p:blipFill>
        <p:spPr>
          <a:xfrm>
            <a:off x="8969303" y="3146192"/>
            <a:ext cx="3213203" cy="2086101"/>
          </a:xfrm>
          <a:custGeom>
            <a:avLst/>
            <a:gdLst>
              <a:gd name="connsiteX0" fmla="*/ 1822896 w 3213203"/>
              <a:gd name="connsiteY0" fmla="*/ 852 h 2086101"/>
              <a:gd name="connsiteX1" fmla="*/ 2061760 w 3213203"/>
              <a:gd name="connsiteY1" fmla="*/ 22241 h 2086101"/>
              <a:gd name="connsiteX2" fmla="*/ 3152828 w 3213203"/>
              <a:gd name="connsiteY2" fmla="*/ 1339910 h 2086101"/>
              <a:gd name="connsiteX3" fmla="*/ 1620347 w 3213203"/>
              <a:gd name="connsiteY3" fmla="*/ 2080845 h 2086101"/>
              <a:gd name="connsiteX4" fmla="*/ 323177 w 3213203"/>
              <a:gd name="connsiteY4" fmla="*/ 947622 h 2086101"/>
              <a:gd name="connsiteX5" fmla="*/ 0 w 3213203"/>
              <a:gd name="connsiteY5" fmla="*/ 678626 h 2086101"/>
              <a:gd name="connsiteX6" fmla="*/ 0 w 3213203"/>
              <a:gd name="connsiteY6" fmla="*/ 668260 h 2086101"/>
              <a:gd name="connsiteX7" fmla="*/ 477791 w 3213203"/>
              <a:gd name="connsiteY7" fmla="*/ 565502 h 2086101"/>
              <a:gd name="connsiteX8" fmla="*/ 1822896 w 3213203"/>
              <a:gd name="connsiteY8" fmla="*/ 852 h 2086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13203" h="2086101">
                <a:moveTo>
                  <a:pt x="1822896" y="852"/>
                </a:moveTo>
                <a:cubicBezTo>
                  <a:pt x="1902215" y="3165"/>
                  <a:pt x="1982071" y="10215"/>
                  <a:pt x="2061760" y="22241"/>
                </a:cubicBezTo>
                <a:cubicBezTo>
                  <a:pt x="2890193" y="147265"/>
                  <a:pt x="3393723" y="755372"/>
                  <a:pt x="3152828" y="1339910"/>
                </a:cubicBezTo>
                <a:cubicBezTo>
                  <a:pt x="2955044" y="1819837"/>
                  <a:pt x="2311813" y="2130831"/>
                  <a:pt x="1620347" y="2080845"/>
                </a:cubicBezTo>
                <a:cubicBezTo>
                  <a:pt x="829450" y="2023672"/>
                  <a:pt x="250437" y="1517839"/>
                  <a:pt x="323177" y="947622"/>
                </a:cubicBezTo>
                <a:lnTo>
                  <a:pt x="0" y="678626"/>
                </a:lnTo>
                <a:lnTo>
                  <a:pt x="0" y="668260"/>
                </a:lnTo>
                <a:lnTo>
                  <a:pt x="477791" y="565502"/>
                </a:lnTo>
                <a:cubicBezTo>
                  <a:pt x="738754" y="200494"/>
                  <a:pt x="1267663" y="-15346"/>
                  <a:pt x="1822896" y="852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E4C901E-6713-47AC-80D6-8C899CCAF2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r="7976" b="822"/>
          <a:stretch>
            <a:fillRect/>
          </a:stretch>
        </p:blipFill>
        <p:spPr>
          <a:xfrm>
            <a:off x="8026823" y="4895998"/>
            <a:ext cx="2923996" cy="2086006"/>
          </a:xfrm>
          <a:custGeom>
            <a:avLst/>
            <a:gdLst>
              <a:gd name="connsiteX0" fmla="*/ 0 w 2923996"/>
              <a:gd name="connsiteY0" fmla="*/ 0 h 2086006"/>
              <a:gd name="connsiteX1" fmla="*/ 17345 w 2923996"/>
              <a:gd name="connsiteY1" fmla="*/ 0 h 2086006"/>
              <a:gd name="connsiteX2" fmla="*/ 656929 w 2923996"/>
              <a:gd name="connsiteY2" fmla="*/ 183005 h 2086006"/>
              <a:gd name="connsiteX3" fmla="*/ 2247948 w 2923996"/>
              <a:gd name="connsiteY3" fmla="*/ 160576 h 2086006"/>
              <a:gd name="connsiteX4" fmla="*/ 2496249 w 2923996"/>
              <a:gd name="connsiteY4" fmla="*/ 1783080 h 2086006"/>
              <a:gd name="connsiteX5" fmla="*/ 905883 w 2923996"/>
              <a:gd name="connsiteY5" fmla="*/ 2001675 h 2086006"/>
              <a:gd name="connsiteX6" fmla="*/ 269386 w 2923996"/>
              <a:gd name="connsiteY6" fmla="*/ 466692 h 208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3996" h="2086006">
                <a:moveTo>
                  <a:pt x="0" y="0"/>
                </a:moveTo>
                <a:lnTo>
                  <a:pt x="17345" y="0"/>
                </a:lnTo>
                <a:lnTo>
                  <a:pt x="656929" y="183005"/>
                </a:lnTo>
                <a:cubicBezTo>
                  <a:pt x="1133508" y="-52589"/>
                  <a:pt x="1758939" y="-61406"/>
                  <a:pt x="2247948" y="160576"/>
                </a:cubicBezTo>
                <a:cubicBezTo>
                  <a:pt x="3035581" y="518115"/>
                  <a:pt x="3156847" y="1310522"/>
                  <a:pt x="2496249" y="1783080"/>
                </a:cubicBezTo>
                <a:cubicBezTo>
                  <a:pt x="2077508" y="2082626"/>
                  <a:pt x="1448304" y="2169110"/>
                  <a:pt x="905883" y="2001675"/>
                </a:cubicBezTo>
                <a:cubicBezTo>
                  <a:pt x="75205" y="1745261"/>
                  <a:pt x="-229960" y="1009322"/>
                  <a:pt x="269386" y="466692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E24B3BF-845B-41E5-9996-59351A87F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16197" r="2098" b="4013"/>
          <a:stretch>
            <a:fillRect/>
          </a:stretch>
        </p:blipFill>
        <p:spPr>
          <a:xfrm>
            <a:off x="1241272" y="5232293"/>
            <a:ext cx="3283600" cy="2086122"/>
          </a:xfrm>
          <a:custGeom>
            <a:avLst/>
            <a:gdLst>
              <a:gd name="connsiteX0" fmla="*/ 1504268 w 3283600"/>
              <a:gd name="connsiteY0" fmla="*/ 780 h 2086122"/>
              <a:gd name="connsiteX1" fmla="*/ 2647672 w 3283600"/>
              <a:gd name="connsiteY1" fmla="*/ 458726 h 2086122"/>
              <a:gd name="connsiteX2" fmla="*/ 3283600 w 3283600"/>
              <a:gd name="connsiteY2" fmla="*/ 479890 h 2086122"/>
              <a:gd name="connsiteX3" fmla="*/ 2864203 w 3283600"/>
              <a:gd name="connsiteY3" fmla="*/ 824909 h 2086122"/>
              <a:gd name="connsiteX4" fmla="*/ 1687138 w 3283600"/>
              <a:gd name="connsiteY4" fmla="*/ 2071775 h 2086122"/>
              <a:gd name="connsiteX5" fmla="*/ 120400 w 3283600"/>
              <a:gd name="connsiteY5" fmla="*/ 1458444 h 2086122"/>
              <a:gd name="connsiteX6" fmla="*/ 1049944 w 3283600"/>
              <a:gd name="connsiteY6" fmla="*/ 40357 h 2086122"/>
              <a:gd name="connsiteX7" fmla="*/ 1504268 w 3283600"/>
              <a:gd name="connsiteY7" fmla="*/ 780 h 208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83600" h="2086122">
                <a:moveTo>
                  <a:pt x="1504268" y="780"/>
                </a:moveTo>
                <a:cubicBezTo>
                  <a:pt x="1956062" y="13388"/>
                  <a:pt x="2384500" y="178424"/>
                  <a:pt x="2647672" y="458726"/>
                </a:cubicBezTo>
                <a:lnTo>
                  <a:pt x="3283600" y="479890"/>
                </a:lnTo>
                <a:lnTo>
                  <a:pt x="2864203" y="824909"/>
                </a:lnTo>
                <a:cubicBezTo>
                  <a:pt x="3036805" y="1406236"/>
                  <a:pt x="2501052" y="1973759"/>
                  <a:pt x="1687138" y="2071775"/>
                </a:cubicBezTo>
                <a:cubicBezTo>
                  <a:pt x="1031353" y="2150749"/>
                  <a:pt x="385198" y="1897798"/>
                  <a:pt x="120400" y="1458444"/>
                </a:cubicBezTo>
                <a:cubicBezTo>
                  <a:pt x="-227915" y="880518"/>
                  <a:pt x="209134" y="213767"/>
                  <a:pt x="1049944" y="40357"/>
                </a:cubicBezTo>
                <a:cubicBezTo>
                  <a:pt x="1200476" y="9311"/>
                  <a:pt x="1353670" y="-3423"/>
                  <a:pt x="1504268" y="78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2392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90C03AC5-2400-401D-A63D-DF35FAD96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3125" y="786044"/>
            <a:ext cx="6265749" cy="3864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68D9A6-1949-4B26-8432-6983503AC146}"/>
              </a:ext>
            </a:extLst>
          </p:cNvPr>
          <p:cNvSpPr txBox="1"/>
          <p:nvPr/>
        </p:nvSpPr>
        <p:spPr>
          <a:xfrm>
            <a:off x="3925407" y="5419809"/>
            <a:ext cx="4341186" cy="65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595959"/>
                </a:solidFill>
              </a:rPr>
              <a:t>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14637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BD1E45-9E14-4D49-ABA8-225892E05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78" y="1192336"/>
            <a:ext cx="4884843" cy="4473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719FF1-5283-4F34-8249-2F721627B1D8}"/>
              </a:ext>
            </a:extLst>
          </p:cNvPr>
          <p:cNvSpPr txBox="1"/>
          <p:nvPr/>
        </p:nvSpPr>
        <p:spPr>
          <a:xfrm>
            <a:off x="3782477" y="5665664"/>
            <a:ext cx="462704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선형 </a:t>
            </a:r>
            <a:r>
              <a:rPr lang="ko-KR" altLang="en-US" sz="2800" dirty="0" err="1">
                <a:solidFill>
                  <a:srgbClr val="595959"/>
                </a:solidFill>
              </a:rPr>
              <a:t>보간법</a:t>
            </a:r>
            <a:r>
              <a:rPr lang="ko-KR" altLang="en-US" sz="2800" dirty="0">
                <a:solidFill>
                  <a:srgbClr val="595959"/>
                </a:solidFill>
              </a:rPr>
              <a:t> 적용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271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 action="ppaction://hlinkfile"/>
            <a:extLst>
              <a:ext uri="{FF2B5EF4-FFF2-40B4-BE49-F238E27FC236}">
                <a16:creationId xmlns:a16="http://schemas.microsoft.com/office/drawing/2014/main" id="{5628CF1E-FDBE-457E-89C0-EBEB6CB27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4" r="1"/>
          <a:stretch/>
        </p:blipFill>
        <p:spPr>
          <a:xfrm>
            <a:off x="0" y="0"/>
            <a:ext cx="9320270" cy="6864828"/>
          </a:xfrm>
          <a:prstGeom prst="rect">
            <a:avLst/>
          </a:prstGeom>
        </p:spPr>
      </p:pic>
      <p:sp>
        <p:nvSpPr>
          <p:cNvPr id="7" name="직사각형 5">
            <a:extLst>
              <a:ext uri="{FF2B5EF4-FFF2-40B4-BE49-F238E27FC236}">
                <a16:creationId xmlns:a16="http://schemas.microsoft.com/office/drawing/2014/main" id="{2EE63204-40AE-4218-9145-699CC6DB527B}"/>
              </a:ext>
            </a:extLst>
          </p:cNvPr>
          <p:cNvSpPr/>
          <p:nvPr/>
        </p:nvSpPr>
        <p:spPr>
          <a:xfrm>
            <a:off x="7370284" y="-11152"/>
            <a:ext cx="4821715" cy="686915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1628078 w 6096000"/>
              <a:gd name="connsiteY0" fmla="*/ 22302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628078 w 6096000"/>
              <a:gd name="connsiteY4" fmla="*/ 22302 h 6858000"/>
              <a:gd name="connsiteX0" fmla="*/ 165038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650380 w 6096000"/>
              <a:gd name="connsiteY4" fmla="*/ 0 h 6858000"/>
              <a:gd name="connsiteX0" fmla="*/ 2375209 w 6820829"/>
              <a:gd name="connsiteY0" fmla="*/ 0 h 6858000"/>
              <a:gd name="connsiteX1" fmla="*/ 6820829 w 6820829"/>
              <a:gd name="connsiteY1" fmla="*/ 0 h 6858000"/>
              <a:gd name="connsiteX2" fmla="*/ 6820829 w 6820829"/>
              <a:gd name="connsiteY2" fmla="*/ 6858000 h 6858000"/>
              <a:gd name="connsiteX3" fmla="*/ 0 w 6820829"/>
              <a:gd name="connsiteY3" fmla="*/ 6846849 h 6858000"/>
              <a:gd name="connsiteX4" fmla="*/ 2375209 w 6820829"/>
              <a:gd name="connsiteY4" fmla="*/ 0 h 6858000"/>
              <a:gd name="connsiteX0" fmla="*/ 1639229 w 6820829"/>
              <a:gd name="connsiteY0" fmla="*/ 0 h 6869151"/>
              <a:gd name="connsiteX1" fmla="*/ 6820829 w 6820829"/>
              <a:gd name="connsiteY1" fmla="*/ 11151 h 6869151"/>
              <a:gd name="connsiteX2" fmla="*/ 6820829 w 6820829"/>
              <a:gd name="connsiteY2" fmla="*/ 6869151 h 6869151"/>
              <a:gd name="connsiteX3" fmla="*/ 0 w 6820829"/>
              <a:gd name="connsiteY3" fmla="*/ 6858000 h 6869151"/>
              <a:gd name="connsiteX4" fmla="*/ 1639229 w 6820829"/>
              <a:gd name="connsiteY4" fmla="*/ 0 h 686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0829" h="6869151">
                <a:moveTo>
                  <a:pt x="1639229" y="0"/>
                </a:moveTo>
                <a:lnTo>
                  <a:pt x="6820829" y="11151"/>
                </a:lnTo>
                <a:lnTo>
                  <a:pt x="6820829" y="6869151"/>
                </a:lnTo>
                <a:lnTo>
                  <a:pt x="0" y="6858000"/>
                </a:lnTo>
                <a:lnTo>
                  <a:pt x="1639229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F1C61-740E-45B1-99CB-455CF7EBC3A3}"/>
              </a:ext>
            </a:extLst>
          </p:cNvPr>
          <p:cNvSpPr txBox="1"/>
          <p:nvPr/>
        </p:nvSpPr>
        <p:spPr>
          <a:xfrm>
            <a:off x="8512641" y="1549476"/>
            <a:ext cx="3099137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최종 결과물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13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9649BC-EA80-49E7-A364-E0C02264F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t="20441" r="8022" b="7039"/>
          <a:stretch/>
        </p:blipFill>
        <p:spPr>
          <a:xfrm>
            <a:off x="1555072" y="513618"/>
            <a:ext cx="9081853" cy="5108542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00B636-CC4C-4549-944B-AED20AF88FAE}"/>
              </a:ext>
            </a:extLst>
          </p:cNvPr>
          <p:cNvSpPr txBox="1"/>
          <p:nvPr/>
        </p:nvSpPr>
        <p:spPr>
          <a:xfrm>
            <a:off x="4436261" y="5728903"/>
            <a:ext cx="33194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대구 교통 혼잡도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62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BC83B7-91D5-4B66-8AC0-12A5477B2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72" y="983535"/>
            <a:ext cx="4903746" cy="4258086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44F8A0-C490-4DB9-A540-6C610CB2F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6"/>
          <a:stretch/>
        </p:blipFill>
        <p:spPr>
          <a:xfrm>
            <a:off x="530882" y="952811"/>
            <a:ext cx="5721239" cy="4319534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61CC1-CE8D-4C70-BE3E-CCD203E318F6}"/>
              </a:ext>
            </a:extLst>
          </p:cNvPr>
          <p:cNvSpPr txBox="1"/>
          <p:nvPr/>
        </p:nvSpPr>
        <p:spPr>
          <a:xfrm>
            <a:off x="4436263" y="5526293"/>
            <a:ext cx="33194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대구 </a:t>
            </a:r>
            <a:r>
              <a:rPr lang="en-US" altLang="ko-KR" sz="2800" dirty="0">
                <a:solidFill>
                  <a:srgbClr val="595959"/>
                </a:solidFill>
              </a:rPr>
              <a:t>4</a:t>
            </a:r>
            <a:r>
              <a:rPr lang="ko-KR" altLang="en-US" sz="2800" dirty="0">
                <a:solidFill>
                  <a:srgbClr val="595959"/>
                </a:solidFill>
              </a:rPr>
              <a:t>호선 예상도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41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011DB453-0B44-4FBE-8F71-D32792364D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1064251"/>
              </p:ext>
            </p:extLst>
          </p:nvPr>
        </p:nvGraphicFramePr>
        <p:xfrm>
          <a:off x="65463" y="560895"/>
          <a:ext cx="12061074" cy="5736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8992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66CE39-99AB-4DB7-840A-FBA90C96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6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82CBCA-CDE7-424B-ABF7-703B8101D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34" y="1666775"/>
            <a:ext cx="2848350" cy="2848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90CA21-051A-44D4-8D79-CB9352C33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5" y="1666775"/>
            <a:ext cx="2848350" cy="28483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210A72-E08D-440F-BEFD-698DFE95B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675" y="1666775"/>
            <a:ext cx="2848350" cy="28483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82BB342-E8B7-43A6-A190-52E5F440A85B}"/>
              </a:ext>
            </a:extLst>
          </p:cNvPr>
          <p:cNvSpPr txBox="1"/>
          <p:nvPr/>
        </p:nvSpPr>
        <p:spPr>
          <a:xfrm>
            <a:off x="948666" y="4929615"/>
            <a:ext cx="221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구현 가능성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5F7F80-1868-4F34-9185-49E51F2B16DA}"/>
              </a:ext>
            </a:extLst>
          </p:cNvPr>
          <p:cNvSpPr txBox="1"/>
          <p:nvPr/>
        </p:nvSpPr>
        <p:spPr>
          <a:xfrm>
            <a:off x="5298955" y="4929615"/>
            <a:ext cx="1594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공공성</a:t>
            </a:r>
            <a:endParaRPr lang="en-US" altLang="ko-KR" sz="2800" dirty="0">
              <a:solidFill>
                <a:srgbClr val="595959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D9C112-76D4-4239-AD08-EA0E2C3CDD03}"/>
              </a:ext>
            </a:extLst>
          </p:cNvPr>
          <p:cNvSpPr txBox="1"/>
          <p:nvPr/>
        </p:nvSpPr>
        <p:spPr>
          <a:xfrm>
            <a:off x="8614556" y="4929615"/>
            <a:ext cx="257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사회기여 효과</a:t>
            </a:r>
          </a:p>
        </p:txBody>
      </p:sp>
    </p:spTree>
    <p:extLst>
      <p:ext uri="{BB962C8B-B14F-4D97-AF65-F5344CB8AC3E}">
        <p14:creationId xmlns:p14="http://schemas.microsoft.com/office/powerpoint/2010/main" val="132864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067147-41C1-4DC3-AACD-C5FBB7D8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" y="1809000"/>
            <a:ext cx="4320000" cy="3240000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93FE27-E089-4AB5-A140-3550B7A0C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55" y="1809000"/>
            <a:ext cx="4320000" cy="3240000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F24CC6-D0E2-4A42-A8C1-3D2755376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08" y="2947707"/>
            <a:ext cx="962586" cy="962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31A68-C228-47A2-87BD-C798D46F0F86}"/>
              </a:ext>
            </a:extLst>
          </p:cNvPr>
          <p:cNvSpPr txBox="1"/>
          <p:nvPr/>
        </p:nvSpPr>
        <p:spPr>
          <a:xfrm>
            <a:off x="1865323" y="5391528"/>
            <a:ext cx="221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경북대 북문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B2743-9FDE-4F4A-85E7-7C71D7620C6D}"/>
              </a:ext>
            </a:extLst>
          </p:cNvPr>
          <p:cNvSpPr txBox="1"/>
          <p:nvPr/>
        </p:nvSpPr>
        <p:spPr>
          <a:xfrm>
            <a:off x="8108031" y="5391528"/>
            <a:ext cx="221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경북대 정문</a:t>
            </a:r>
          </a:p>
        </p:txBody>
      </p:sp>
    </p:spTree>
    <p:extLst>
      <p:ext uri="{BB962C8B-B14F-4D97-AF65-F5344CB8AC3E}">
        <p14:creationId xmlns:p14="http://schemas.microsoft.com/office/powerpoint/2010/main" val="400421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685468F-D743-4252-8854-686B4AD14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5" y="1579988"/>
            <a:ext cx="3698023" cy="36980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EB682D-0BEE-459B-9820-60E1F24C7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9472">
            <a:off x="5100975" y="923286"/>
            <a:ext cx="2562203" cy="25622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8CFD38-0C57-43C1-A73D-AE1948105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99" y="1829374"/>
            <a:ext cx="3199252" cy="31992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D19A6D-BDA8-4A8D-8A54-B64037EA9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3339790"/>
            <a:ext cx="959004" cy="9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1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05C8ADB-BC41-447D-AA2D-A1B945A2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8"/>
          <a:stretch>
            <a:fillRect/>
          </a:stretch>
        </p:blipFill>
        <p:spPr>
          <a:xfrm>
            <a:off x="1260067" y="4006516"/>
            <a:ext cx="3448748" cy="2851484"/>
          </a:xfrm>
          <a:custGeom>
            <a:avLst/>
            <a:gdLst>
              <a:gd name="connsiteX0" fmla="*/ 0 w 3448748"/>
              <a:gd name="connsiteY0" fmla="*/ 0 h 2851484"/>
              <a:gd name="connsiteX1" fmla="*/ 3448748 w 3448748"/>
              <a:gd name="connsiteY1" fmla="*/ 0 h 2851484"/>
              <a:gd name="connsiteX2" fmla="*/ 3448748 w 3448748"/>
              <a:gd name="connsiteY2" fmla="*/ 2851484 h 2851484"/>
              <a:gd name="connsiteX3" fmla="*/ 0 w 3448748"/>
              <a:gd name="connsiteY3" fmla="*/ 2851484 h 285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748" h="2851484">
                <a:moveTo>
                  <a:pt x="0" y="0"/>
                </a:moveTo>
                <a:lnTo>
                  <a:pt x="3448748" y="0"/>
                </a:lnTo>
                <a:lnTo>
                  <a:pt x="3448748" y="2851484"/>
                </a:lnTo>
                <a:lnTo>
                  <a:pt x="0" y="2851484"/>
                </a:lnTo>
                <a:close/>
              </a:path>
            </a:pathLst>
          </a:cu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C85482-DAB7-4985-9853-05CB279B71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t="22870" r="65248" b="10595"/>
          <a:stretch/>
        </p:blipFill>
        <p:spPr>
          <a:xfrm>
            <a:off x="4798024" y="590438"/>
            <a:ext cx="5079422" cy="4444495"/>
          </a:xfrm>
          <a:prstGeom prst="wedgeEllipseCallout">
            <a:avLst>
              <a:gd name="adj1" fmla="val -46545"/>
              <a:gd name="adj2" fmla="val 54458"/>
            </a:avLst>
          </a:prstGeom>
          <a:ln w="50800">
            <a:solidFill>
              <a:srgbClr val="595959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AF1ECF-82DC-43D9-A5CA-041F6EC26C2B}"/>
              </a:ext>
            </a:extLst>
          </p:cNvPr>
          <p:cNvSpPr txBox="1"/>
          <p:nvPr/>
        </p:nvSpPr>
        <p:spPr>
          <a:xfrm>
            <a:off x="349628" y="1480966"/>
            <a:ext cx="5269625" cy="19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복현 오거리의 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14A38"/>
                </a:solidFill>
              </a:rPr>
              <a:t>교통정체</a:t>
            </a:r>
            <a:r>
              <a:rPr lang="ko-KR" altLang="en-US" sz="2800" dirty="0">
                <a:solidFill>
                  <a:srgbClr val="595959"/>
                </a:solidFill>
              </a:rPr>
              <a:t>로 인한</a:t>
            </a:r>
            <a:endParaRPr lang="en-US" altLang="ko-KR" sz="2800" dirty="0">
              <a:solidFill>
                <a:srgbClr val="595959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</a:rPr>
              <a:t> 문제 발생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F3E1D6-B259-4249-BB79-0BEE150EF25B}"/>
              </a:ext>
            </a:extLst>
          </p:cNvPr>
          <p:cNvSpPr/>
          <p:nvPr/>
        </p:nvSpPr>
        <p:spPr>
          <a:xfrm>
            <a:off x="6963396" y="2415691"/>
            <a:ext cx="730945" cy="260601"/>
          </a:xfrm>
          <a:prstGeom prst="ellipse">
            <a:avLst/>
          </a:prstGeom>
          <a:noFill/>
          <a:ln w="31750">
            <a:solidFill>
              <a:srgbClr val="FF6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50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E2E161-0C1D-488E-B376-5D17931FB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147">
            <a:off x="4318502" y="1604370"/>
            <a:ext cx="3554993" cy="3554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07AB94-1B75-4D5D-8712-3E4B9EDE2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16" y="1710181"/>
            <a:ext cx="3343370" cy="3343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DFAE1D-CFCC-4091-B7A4-6D103FB9D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0" y="1811036"/>
            <a:ext cx="3242515" cy="32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3CD72B-D4FB-4C21-ACC6-C81012E29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7" y="1234993"/>
            <a:ext cx="3101113" cy="3101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B7B454-754B-4DD9-BD32-A55694836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457" y="1746446"/>
            <a:ext cx="3365107" cy="3365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665A5A-E7EA-481E-AAC4-BA6D79579F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46" y="2947707"/>
            <a:ext cx="962586" cy="962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6CF6A-A85E-4884-9801-78D7096B30D1}"/>
              </a:ext>
            </a:extLst>
          </p:cNvPr>
          <p:cNvSpPr txBox="1"/>
          <p:nvPr/>
        </p:nvSpPr>
        <p:spPr>
          <a:xfrm>
            <a:off x="216710" y="4731282"/>
            <a:ext cx="525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유동인구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B040F-9FE4-4757-B1C0-30722F311117}"/>
              </a:ext>
            </a:extLst>
          </p:cNvPr>
          <p:cNvSpPr txBox="1"/>
          <p:nvPr/>
        </p:nvSpPr>
        <p:spPr>
          <a:xfrm>
            <a:off x="7337154" y="5250126"/>
            <a:ext cx="428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상권 데이터 대체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9DD299-7CAA-4990-A259-31437A46F1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3529">
            <a:off x="1593270" y="2466568"/>
            <a:ext cx="1946690" cy="1946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318C02-65AD-4E5E-A555-486F3FC3B67F}"/>
              </a:ext>
            </a:extLst>
          </p:cNvPr>
          <p:cNvSpPr txBox="1"/>
          <p:nvPr/>
        </p:nvSpPr>
        <p:spPr>
          <a:xfrm>
            <a:off x="699923" y="5250126"/>
            <a:ext cx="428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</a:rPr>
              <a:t>비용 발생</a:t>
            </a:r>
          </a:p>
        </p:txBody>
      </p:sp>
    </p:spTree>
    <p:extLst>
      <p:ext uri="{BB962C8B-B14F-4D97-AF65-F5344CB8AC3E}">
        <p14:creationId xmlns:p14="http://schemas.microsoft.com/office/powerpoint/2010/main" val="258104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2605</TotalTime>
  <Words>196</Words>
  <Application>Microsoft Office PowerPoint</Application>
  <PresentationFormat>와이드스크린</PresentationFormat>
  <Paragraphs>85</Paragraphs>
  <Slides>38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서 대웅</cp:lastModifiedBy>
  <cp:revision>304</cp:revision>
  <dcterms:created xsi:type="dcterms:W3CDTF">2018-08-02T07:05:36Z</dcterms:created>
  <dcterms:modified xsi:type="dcterms:W3CDTF">2020-01-01T23:26:21Z</dcterms:modified>
</cp:coreProperties>
</file>